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2" r:id="rId6"/>
    <p:sldMasterId id="2147483722" r:id="rId7"/>
  </p:sldMasterIdLst>
  <p:notesMasterIdLst>
    <p:notesMasterId r:id="rId19"/>
  </p:notesMasterIdLst>
  <p:sldIdLst>
    <p:sldId id="2147470443" r:id="rId8"/>
    <p:sldId id="2147470438" r:id="rId9"/>
    <p:sldId id="2147470439" r:id="rId10"/>
    <p:sldId id="2147470445" r:id="rId11"/>
    <p:sldId id="2147470442" r:id="rId12"/>
    <p:sldId id="2146847615" r:id="rId13"/>
    <p:sldId id="2328" r:id="rId14"/>
    <p:sldId id="2330" r:id="rId15"/>
    <p:sldId id="2147470446" r:id="rId16"/>
    <p:sldId id="2147470403" r:id="rId17"/>
    <p:sldId id="21474704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AA6164-DF0C-41A4-8E0D-D66153AA2537}">
          <p14:sldIdLst/>
        </p14:section>
        <p14:section name="Default Section" id="{FB54C2B8-F1B8-412E-B339-81FDF59A980D}">
          <p14:sldIdLst>
            <p14:sldId id="2147470443"/>
            <p14:sldId id="2147470438"/>
            <p14:sldId id="2147470439"/>
            <p14:sldId id="2147470445"/>
            <p14:sldId id="2147470442"/>
            <p14:sldId id="2146847615"/>
            <p14:sldId id="2328"/>
            <p14:sldId id="2330"/>
            <p14:sldId id="2147470446"/>
            <p14:sldId id="2147470403"/>
            <p14:sldId id="2147470447"/>
          </p14:sldIdLst>
        </p14:section>
        <p14:section name="Appendix" id="{B0404CD5-B639-4ED5-A1C0-46B06B03EADF}">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67EB1F-ED76-BAF4-DBE7-B56D5F61F1C4}" name="Boyd, Michael" initials="BM" userId="S::michael.boyd2@bp.com::7619b2fd-cd79-4af1-bd67-c1674f8f2f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inson, Emma (ACCENTURE)" initials="RE(" lastIdx="2" clrIdx="0">
    <p:extLst>
      <p:ext uri="{19B8F6BF-5375-455C-9EA6-DF929625EA0E}">
        <p15:presenceInfo xmlns:p15="http://schemas.microsoft.com/office/powerpoint/2012/main" userId="Robinson, Emma (ACCENTURE)" providerId="None"/>
      </p:ext>
    </p:extLst>
  </p:cmAuthor>
  <p:cmAuthor id="2" name="Dupont, Romain" initials="DR" lastIdx="1" clrIdx="1">
    <p:extLst>
      <p:ext uri="{19B8F6BF-5375-455C-9EA6-DF929625EA0E}">
        <p15:presenceInfo xmlns:p15="http://schemas.microsoft.com/office/powerpoint/2012/main" userId="S::Romain.Dupont@uk.bp.com::a82b23c3-c0f7-4061-be3d-6fc8bce33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00"/>
    <a:srgbClr val="000000"/>
    <a:srgbClr val="6E9305"/>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F7B0D-0AE1-44B9-9F67-E0E434E31219}" v="4" dt="2022-12-08T11:17:26.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6327"/>
  </p:normalViewPr>
  <p:slideViewPr>
    <p:cSldViewPr snapToGrid="0">
      <p:cViewPr varScale="1">
        <p:scale>
          <a:sx n="128" d="100"/>
          <a:sy n="128"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17D86-6603-4EA7-B73E-593F6C297A07}" type="datetimeFigureOut">
              <a:rPr lang="en-GB" smtClean="0"/>
              <a:t>11/06/2023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E3991-7009-4836-95C0-3AACF3100117}" type="slidenum">
              <a:rPr lang="en-GB" smtClean="0"/>
              <a:t>‹#›</a:t>
            </a:fld>
            <a:endParaRPr lang="en-GB"/>
          </a:p>
        </p:txBody>
      </p:sp>
    </p:spTree>
    <p:extLst>
      <p:ext uri="{BB962C8B-B14F-4D97-AF65-F5344CB8AC3E}">
        <p14:creationId xmlns:p14="http://schemas.microsoft.com/office/powerpoint/2010/main" val="74880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All, </a:t>
            </a:r>
          </a:p>
          <a:p>
            <a:pPr marL="171450" indent="-171450">
              <a:buFont typeface="Arial" panose="020B0604020202020204" pitchFamily="34" charset="0"/>
              <a:buChar char="•"/>
            </a:pPr>
            <a:r>
              <a:rPr lang="en-GB" dirty="0"/>
              <a:t>Today we will be showcasing our methodology and framework to answering the critical question of: How do we identify and remediate our data quality issues in the hub.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Data Quality framework is A </a:t>
            </a:r>
            <a:r>
              <a:rPr lang="en-GB" dirty="0">
                <a:solidFill>
                  <a:schemeClr val="tx2"/>
                </a:solidFill>
              </a:rPr>
              <a:t>central, standardised and scalable Data Quality framework enabling businesses to identify and remediate their Data Quality issues. A continuous evolving framework which is configurable and </a:t>
            </a:r>
            <a:r>
              <a:rPr lang="en-GB" dirty="0" err="1">
                <a:solidFill>
                  <a:schemeClr val="tx2"/>
                </a:solidFill>
              </a:rPr>
              <a:t>parametizable</a:t>
            </a:r>
            <a:r>
              <a:rPr lang="en-GB" dirty="0">
                <a:solidFill>
                  <a:schemeClr val="tx2"/>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2"/>
                </a:solidFill>
              </a:rPr>
              <a:t>The agenda will be to review the problem statements, opportunity and components. Followed by a more technical </a:t>
            </a:r>
            <a:r>
              <a:rPr lang="en-GB" dirty="0" err="1">
                <a:solidFill>
                  <a:schemeClr val="tx2"/>
                </a:solidFill>
              </a:rPr>
              <a:t>deepdive</a:t>
            </a:r>
            <a:r>
              <a:rPr lang="en-GB" dirty="0">
                <a:solidFill>
                  <a:schemeClr val="tx2"/>
                </a:solidFill>
              </a:rPr>
              <a:t> and a review of the features available today and the backlog of next steps.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72799D69-749C-4CF1-B202-4326C034CBB9}" type="slidenum">
              <a:rPr lang="en-GB" smtClean="0"/>
              <a:t>2</a:t>
            </a:fld>
            <a:endParaRPr lang="en-GB"/>
          </a:p>
        </p:txBody>
      </p:sp>
    </p:spTree>
    <p:extLst>
      <p:ext uri="{BB962C8B-B14F-4D97-AF65-F5344CB8AC3E}">
        <p14:creationId xmlns:p14="http://schemas.microsoft.com/office/powerpoint/2010/main" val="3348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Following an as-is assessment we have deduced there a limited data quality standards and frameworks to support our teams understand their data quality issues. The current methodology and frameworks are inconsistent in approach and do not incorporate the wider business strategy and objectives. </a:t>
            </a:r>
          </a:p>
          <a:p>
            <a:pPr marL="228600" indent="-228600">
              <a:buAutoNum type="arabicPeriod"/>
            </a:pPr>
            <a:r>
              <a:rPr lang="en-GB" dirty="0"/>
              <a:t>The opportunity here is to build a consistent technical standard framework that supports our business areas identify their </a:t>
            </a:r>
            <a:r>
              <a:rPr lang="en-GB" dirty="0" err="1"/>
              <a:t>dq</a:t>
            </a:r>
            <a:r>
              <a:rPr lang="en-GB" dirty="0"/>
              <a:t> issues firstly and start to resolve them in the datahub. Understanding the wider business strategy and prioritisation</a:t>
            </a:r>
          </a:p>
          <a:p>
            <a:pPr marL="228600" indent="-228600">
              <a:buAutoNum type="arabicPeriod"/>
            </a:pPr>
            <a:r>
              <a:rPr lang="en-GB" dirty="0"/>
              <a:t>The value delivered is: </a:t>
            </a:r>
          </a:p>
          <a:p>
            <a:pPr marL="685800" lvl="1" indent="-228600">
              <a:buAutoNum type="arabicPeriod"/>
            </a:pPr>
            <a:r>
              <a:rPr lang="en-GB" dirty="0"/>
              <a:t>Building trust in our data. Ensuring that the users can believe in the consistency, accuracy, timeliness of data to support data driven decision making from their reports. </a:t>
            </a:r>
          </a:p>
          <a:p>
            <a:pPr marL="685800" lvl="1" indent="-228600">
              <a:buAutoNum type="arabicPeriod"/>
            </a:pPr>
            <a:r>
              <a:rPr lang="en-GB" dirty="0"/>
              <a:t>Increased velocity and volume of delivery – Have a central data quality repository of configurable checks, shared, built by and utilised across businesses. Reducing number of issues and bugs to improve delivery </a:t>
            </a:r>
          </a:p>
          <a:p>
            <a:pPr marL="685800" lvl="1" indent="-228600">
              <a:buAutoNum type="arabicPeriod"/>
            </a:pPr>
            <a:r>
              <a:rPr lang="en-GB" dirty="0"/>
              <a:t>Increased efficiency – Foundational support with a </a:t>
            </a:r>
            <a:r>
              <a:rPr lang="en-GB" dirty="0" err="1"/>
              <a:t>dq</a:t>
            </a:r>
            <a:r>
              <a:rPr lang="en-GB" dirty="0"/>
              <a:t> dashboard, support with identification of </a:t>
            </a:r>
            <a:r>
              <a:rPr lang="en-GB" dirty="0" err="1"/>
              <a:t>dq</a:t>
            </a:r>
            <a:r>
              <a:rPr lang="en-GB" dirty="0"/>
              <a:t> scores, patterns and analytics layered approach. </a:t>
            </a:r>
          </a:p>
          <a:p>
            <a:pPr marL="685800" lvl="1" indent="-228600">
              <a:buAutoNum type="arabicPeriod"/>
            </a:pPr>
            <a:endParaRPr lang="en-GB" dirty="0"/>
          </a:p>
          <a:p>
            <a:pPr marL="457200" lvl="1" indent="0">
              <a:buNone/>
            </a:pPr>
            <a:r>
              <a:rPr lang="en-GB" dirty="0"/>
              <a:t>Notes: </a:t>
            </a:r>
            <a:br>
              <a:rPr lang="en-GB" dirty="0"/>
            </a:br>
            <a:r>
              <a:rPr lang="en-GB" dirty="0"/>
              <a:t>Not centralised/central</a:t>
            </a:r>
            <a:br>
              <a:rPr lang="en-GB" dirty="0"/>
            </a:br>
            <a:endParaRPr lang="en-GB" dirty="0"/>
          </a:p>
        </p:txBody>
      </p:sp>
      <p:sp>
        <p:nvSpPr>
          <p:cNvPr id="4" name="Slide Number Placeholder 3"/>
          <p:cNvSpPr>
            <a:spLocks noGrp="1"/>
          </p:cNvSpPr>
          <p:nvPr>
            <p:ph type="sldNum" sz="quarter" idx="5"/>
          </p:nvPr>
        </p:nvSpPr>
        <p:spPr/>
        <p:txBody>
          <a:bodyPr/>
          <a:lstStyle/>
          <a:p>
            <a:fld id="{72799D69-749C-4CF1-B202-4326C034CBB9}" type="slidenum">
              <a:rPr lang="en-GB" smtClean="0"/>
              <a:t>3</a:t>
            </a:fld>
            <a:endParaRPr lang="en-GB"/>
          </a:p>
        </p:txBody>
      </p:sp>
    </p:spTree>
    <p:extLst>
      <p:ext uri="{BB962C8B-B14F-4D97-AF65-F5344CB8AC3E}">
        <p14:creationId xmlns:p14="http://schemas.microsoft.com/office/powerpoint/2010/main" val="256706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So what is included in the DQ Framework</a:t>
            </a:r>
          </a:p>
          <a:p>
            <a:pPr marL="685800" lvl="1" indent="-228600">
              <a:buAutoNum type="arabicPeriod"/>
            </a:pPr>
            <a:r>
              <a:rPr lang="en-GB" dirty="0"/>
              <a:t>The goal and objective is to ensure we have a scalable framework that is available to teams to use today – This includes Industry best practice data quality lifecycle outlined. So the step by step guide to improving your </a:t>
            </a:r>
            <a:r>
              <a:rPr lang="en-GB" dirty="0" err="1"/>
              <a:t>dq</a:t>
            </a:r>
            <a:r>
              <a:rPr lang="en-GB" dirty="0"/>
              <a:t> score</a:t>
            </a:r>
          </a:p>
          <a:p>
            <a:pPr marL="685800" lvl="1" indent="-228600">
              <a:buAutoNum type="arabicPeriod"/>
            </a:pPr>
            <a:r>
              <a:rPr lang="en-GB" dirty="0"/>
              <a:t>A centralised DQ repository which is shared and updated by all DevOps squads – With 4 checks already available – SHOWCASE</a:t>
            </a:r>
          </a:p>
          <a:p>
            <a:pPr marL="685800" lvl="1" indent="-228600">
              <a:buAutoNum type="arabicPeriod"/>
            </a:pPr>
            <a:r>
              <a:rPr lang="en-GB" dirty="0"/>
              <a:t>Standard </a:t>
            </a:r>
            <a:r>
              <a:rPr lang="en-GB" dirty="0" err="1"/>
              <a:t>dq</a:t>
            </a:r>
            <a:r>
              <a:rPr lang="en-GB" dirty="0"/>
              <a:t> rule metamodel and output metamodel – Prioritised to what we want to see. As a user we want to see Number of records we have checked, which % of records have failed, which </a:t>
            </a:r>
            <a:r>
              <a:rPr lang="en-GB" dirty="0" err="1"/>
              <a:t>dq</a:t>
            </a:r>
            <a:r>
              <a:rPr lang="en-GB" dirty="0"/>
              <a:t> rules have failed and for how long</a:t>
            </a:r>
          </a:p>
          <a:p>
            <a:pPr marL="685800" lvl="1" indent="-228600">
              <a:buAutoNum type="arabicPeriod"/>
            </a:pPr>
            <a:r>
              <a:rPr lang="en-GB" dirty="0"/>
              <a:t>Standard DQ Tooling – Evolved and updated with updates and a view of the current market continuously. </a:t>
            </a:r>
          </a:p>
          <a:p>
            <a:pPr marL="685800" lvl="1" indent="-228600">
              <a:buAutoNum type="arabicPeriod"/>
            </a:pPr>
            <a:r>
              <a:rPr lang="en-GB" dirty="0"/>
              <a:t>Standard DQ Dashboard – In this dashboard you can do….</a:t>
            </a:r>
          </a:p>
          <a:p>
            <a:pPr marL="685800" lvl="1" indent="-228600">
              <a:buAutoNum type="arabicPeriod"/>
            </a:pPr>
            <a:r>
              <a:rPr lang="en-GB" b="0" dirty="0"/>
              <a:t>Standard data platform architecture and solution concept</a:t>
            </a:r>
          </a:p>
          <a:p>
            <a:pPr marL="685800" lvl="1" indent="-228600">
              <a:buAutoNum type="arabicPeriod"/>
            </a:pPr>
            <a:r>
              <a:rPr lang="en-GB" dirty="0"/>
              <a:t>Supporting best practices to guide our people on how to do these activities. </a:t>
            </a:r>
          </a:p>
          <a:p>
            <a:pPr marL="228600" lvl="0" indent="-228600">
              <a:buAutoNum type="arabicPeriod"/>
            </a:pPr>
            <a:r>
              <a:rPr lang="en-GB" dirty="0"/>
              <a:t>Ultimately is an easily implemented, scalable, configurable package that can help teams identify their </a:t>
            </a:r>
            <a:r>
              <a:rPr lang="en-GB" dirty="0" err="1"/>
              <a:t>dq</a:t>
            </a:r>
            <a:r>
              <a:rPr lang="en-GB" dirty="0"/>
              <a:t> issues today. </a:t>
            </a:r>
          </a:p>
          <a:p>
            <a:pPr marL="0" lv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3702BE-A43F-4E6D-8EAF-E4C25365E9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62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Execution is </a:t>
            </a:r>
            <a:r>
              <a:rPr lang="en-GB" dirty="0" err="1"/>
              <a:t>severless</a:t>
            </a:r>
            <a:endParaRPr lang="en-GB" dirty="0"/>
          </a:p>
        </p:txBody>
      </p:sp>
      <p:sp>
        <p:nvSpPr>
          <p:cNvPr id="4" name="Slide Number Placeholder 3"/>
          <p:cNvSpPr>
            <a:spLocks noGrp="1"/>
          </p:cNvSpPr>
          <p:nvPr>
            <p:ph type="sldNum" sz="quarter" idx="5"/>
          </p:nvPr>
        </p:nvSpPr>
        <p:spPr/>
        <p:txBody>
          <a:bodyPr/>
          <a:lstStyle/>
          <a:p>
            <a:fld id="{72799D69-749C-4CF1-B202-4326C034CBB9}" type="slidenum">
              <a:rPr lang="en-GB" smtClean="0"/>
              <a:t>5</a:t>
            </a:fld>
            <a:endParaRPr lang="en-GB"/>
          </a:p>
        </p:txBody>
      </p:sp>
    </p:spTree>
    <p:extLst>
      <p:ext uri="{BB962C8B-B14F-4D97-AF65-F5344CB8AC3E}">
        <p14:creationId xmlns:p14="http://schemas.microsoft.com/office/powerpoint/2010/main" val="101457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BE3991-7009-4836-95C0-3AACF3100117}" type="slidenum">
              <a:rPr lang="en-GB" smtClean="0"/>
              <a:t>6</a:t>
            </a:fld>
            <a:endParaRPr lang="en-GB"/>
          </a:p>
        </p:txBody>
      </p:sp>
    </p:spTree>
    <p:extLst>
      <p:ext uri="{BB962C8B-B14F-4D97-AF65-F5344CB8AC3E}">
        <p14:creationId xmlns:p14="http://schemas.microsoft.com/office/powerpoint/2010/main" val="171818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Clr>
                <a:schemeClr val="accent1"/>
              </a:buClr>
            </a:pPr>
            <a:endParaRPr lang="en-GB" sz="1200" dirty="0">
              <a:solidFill>
                <a:schemeClr val="bg2">
                  <a:lumMod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5"/>
          </p:nvPr>
        </p:nvSpPr>
        <p:spPr/>
        <p:txBody>
          <a:bodyPr/>
          <a:lstStyle/>
          <a:p>
            <a:fld id="{4D1969C5-6A83-1743-93AC-442F2136034B}" type="slidenum">
              <a:rPr lang="en-US" smtClean="0"/>
              <a:t>7</a:t>
            </a:fld>
            <a:endParaRPr lang="en-US"/>
          </a:p>
        </p:txBody>
      </p:sp>
    </p:spTree>
    <p:extLst>
      <p:ext uri="{BB962C8B-B14F-4D97-AF65-F5344CB8AC3E}">
        <p14:creationId xmlns:p14="http://schemas.microsoft.com/office/powerpoint/2010/main" val="157494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Clr>
                <a:schemeClr val="accent1"/>
              </a:buClr>
            </a:pPr>
            <a:endParaRPr lang="en-GB" sz="1200" dirty="0">
              <a:solidFill>
                <a:schemeClr val="bg2">
                  <a:lumMod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5"/>
          </p:nvPr>
        </p:nvSpPr>
        <p:spPr/>
        <p:txBody>
          <a:bodyPr/>
          <a:lstStyle/>
          <a:p>
            <a:fld id="{4D1969C5-6A83-1743-93AC-442F2136034B}" type="slidenum">
              <a:rPr lang="en-US" smtClean="0"/>
              <a:t>8</a:t>
            </a:fld>
            <a:endParaRPr lang="en-US"/>
          </a:p>
        </p:txBody>
      </p:sp>
    </p:spTree>
    <p:extLst>
      <p:ext uri="{BB962C8B-B14F-4D97-AF65-F5344CB8AC3E}">
        <p14:creationId xmlns:p14="http://schemas.microsoft.com/office/powerpoint/2010/main" val="23851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9.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36296457-1EE4-459D-9BE6-0C7FCAF823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34766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3" name="Picture 12">
            <a:extLst>
              <a:ext uri="{FF2B5EF4-FFF2-40B4-BE49-F238E27FC236}">
                <a16:creationId xmlns:a16="http://schemas.microsoft.com/office/drawing/2014/main" id="{A86C000C-5C72-5F44-A6B7-BD9C475667F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74827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o Slide - polaroid lef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r>
              <a:rPr lang="en-GB"/>
              <a:t>Click icon to add picture</a:t>
            </a:r>
          </a:p>
        </p:txBody>
      </p:sp>
      <p:sp>
        <p:nvSpPr>
          <p:cNvPr id="16" name="Content Placeholder 4">
            <a:extLst>
              <a:ext uri="{FF2B5EF4-FFF2-40B4-BE49-F238E27FC236}">
                <a16:creationId xmlns:a16="http://schemas.microsoft.com/office/drawing/2014/main" id="{3E617979-C590-4019-A0FC-FEFB9CCFAD9C}"/>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1514667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Slide - polaroid righ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sp>
        <p:nvSpPr>
          <p:cNvPr id="5" name="Content Placeholder 4">
            <a:extLst>
              <a:ext uri="{FF2B5EF4-FFF2-40B4-BE49-F238E27FC236}">
                <a16:creationId xmlns:a16="http://schemas.microsoft.com/office/drawing/2014/main" id="{C59DF42A-6B5A-44DA-A920-F16A7587F67F}"/>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1288530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 Slide - polaroid lef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r>
              <a:rPr lang="en-GB"/>
              <a:t>Click icon to add picture</a:t>
            </a:r>
          </a:p>
        </p:txBody>
      </p:sp>
      <p:sp>
        <p:nvSpPr>
          <p:cNvPr id="17" name="Content Placeholder 4">
            <a:extLst>
              <a:ext uri="{FF2B5EF4-FFF2-40B4-BE49-F238E27FC236}">
                <a16:creationId xmlns:a16="http://schemas.microsoft.com/office/drawing/2014/main" id="{BD9667D7-4354-4912-A49F-9286FF805B2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
        <p:nvSpPr>
          <p:cNvPr id="18" name="Content Placeholder 4">
            <a:extLst>
              <a:ext uri="{FF2B5EF4-FFF2-40B4-BE49-F238E27FC236}">
                <a16:creationId xmlns:a16="http://schemas.microsoft.com/office/drawing/2014/main" id="{324A909C-0D58-4657-A653-A46344868A6F}"/>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255354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 Slide - polaroid righ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sp>
        <p:nvSpPr>
          <p:cNvPr id="19" name="Content Placeholder 4">
            <a:extLst>
              <a:ext uri="{FF2B5EF4-FFF2-40B4-BE49-F238E27FC236}">
                <a16:creationId xmlns:a16="http://schemas.microsoft.com/office/drawing/2014/main" id="{57B394B5-9446-41C0-AF5C-5A2B95D6CBF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
        <p:nvSpPr>
          <p:cNvPr id="20" name="Content Placeholder 4">
            <a:extLst>
              <a:ext uri="{FF2B5EF4-FFF2-40B4-BE49-F238E27FC236}">
                <a16:creationId xmlns:a16="http://schemas.microsoft.com/office/drawing/2014/main" id="{1F94B6FF-CC53-4260-BF47-2D62D6A0F5A3}"/>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3585724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3" name="Footer Placeholder 2">
            <a:extLst>
              <a:ext uri="{FF2B5EF4-FFF2-40B4-BE49-F238E27FC236}">
                <a16:creationId xmlns:a16="http://schemas.microsoft.com/office/drawing/2014/main" id="{3C10B28B-14C0-4013-8E7A-B1D21ADB14E8}"/>
              </a:ext>
            </a:extLst>
          </p:cNvPr>
          <p:cNvSpPr>
            <a:spLocks noGrp="1"/>
          </p:cNvSpPr>
          <p:nvPr>
            <p:ph type="ftr" sz="quarter" idx="10"/>
          </p:nvPr>
        </p:nvSpPr>
        <p:spPr/>
        <p:txBody>
          <a:bodyPr/>
          <a:lstStyle/>
          <a:p>
            <a:r>
              <a:rPr lang="en-GB"/>
              <a:t>Reinventing bp | May 2020 | Confidential</a:t>
            </a:r>
          </a:p>
        </p:txBody>
      </p:sp>
      <p:sp>
        <p:nvSpPr>
          <p:cNvPr id="4" name="Slide Number Placeholder 3">
            <a:extLst>
              <a:ext uri="{FF2B5EF4-FFF2-40B4-BE49-F238E27FC236}">
                <a16:creationId xmlns:a16="http://schemas.microsoft.com/office/drawing/2014/main" id="{C5B2A7E1-2CBC-478E-B963-4285B378423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2924152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CB2DF-AC6C-4912-AE67-CB63B30C2B23}"/>
              </a:ext>
            </a:extLst>
          </p:cNvPr>
          <p:cNvSpPr>
            <a:spLocks noGrp="1"/>
          </p:cNvSpPr>
          <p:nvPr>
            <p:ph type="ftr" sz="quarter" idx="10"/>
          </p:nvPr>
        </p:nvSpPr>
        <p:spPr/>
        <p:txBody>
          <a:bodyPr/>
          <a:lstStyle/>
          <a:p>
            <a:r>
              <a:rPr lang="en-GB"/>
              <a:t>Reinventing bp | May 2020 | Confidential</a:t>
            </a:r>
          </a:p>
        </p:txBody>
      </p:sp>
      <p:sp>
        <p:nvSpPr>
          <p:cNvPr id="3" name="Slide Number Placeholder 2">
            <a:extLst>
              <a:ext uri="{FF2B5EF4-FFF2-40B4-BE49-F238E27FC236}">
                <a16:creationId xmlns:a16="http://schemas.microsoft.com/office/drawing/2014/main" id="{57109C09-035F-4283-9CD7-8251DD7FE77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3712333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0" i="0" cap="none">
                <a:solidFill>
                  <a:srgbClr val="41404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2838842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42" name="Picture 241">
            <a:extLst>
              <a:ext uri="{FF2B5EF4-FFF2-40B4-BE49-F238E27FC236}">
                <a16:creationId xmlns:a16="http://schemas.microsoft.com/office/drawing/2014/main" id="{90514712-15CD-4F14-9F7B-ADFF220DE1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3" name="Rectangle 242">
            <a:extLst>
              <a:ext uri="{FF2B5EF4-FFF2-40B4-BE49-F238E27FC236}">
                <a16:creationId xmlns:a16="http://schemas.microsoft.com/office/drawing/2014/main" id="{0C7D1463-2890-486E-8C21-84DA96610928}"/>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9" name="Picture 278" descr="A close up of a logo&#10;&#10;Description automatically generated">
            <a:extLst>
              <a:ext uri="{FF2B5EF4-FFF2-40B4-BE49-F238E27FC236}">
                <a16:creationId xmlns:a16="http://schemas.microsoft.com/office/drawing/2014/main" id="{0F928481-0247-4E7C-A7B4-A6C1220B5BE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2698573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1" name="Picture 10">
            <a:extLst>
              <a:ext uri="{FF2B5EF4-FFF2-40B4-BE49-F238E27FC236}">
                <a16:creationId xmlns:a16="http://schemas.microsoft.com/office/drawing/2014/main" id="{32137E67-25D1-494D-B96E-59C28EBC837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589261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A">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A6B7379E-901C-4967-BA11-0796DA933A1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4"/>
          <a:stretch/>
        </p:blipFill>
        <p:spPr>
          <a:xfrm>
            <a:off x="-600" y="-337"/>
            <a:ext cx="12193200" cy="6858675"/>
          </a:xfrm>
          <a:prstGeom prst="rect">
            <a:avLst/>
          </a:prstGeom>
        </p:spPr>
      </p:pic>
      <p:sp>
        <p:nvSpPr>
          <p:cNvPr id="243" name="Rectangle 242">
            <a:extLst>
              <a:ext uri="{FF2B5EF4-FFF2-40B4-BE49-F238E27FC236}">
                <a16:creationId xmlns:a16="http://schemas.microsoft.com/office/drawing/2014/main" id="{0C7D1463-2890-486E-8C21-84DA96610928}"/>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1091052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sp>
        <p:nvSpPr>
          <p:cNvPr id="10" name="Rectangle 9">
            <a:extLst>
              <a:ext uri="{FF2B5EF4-FFF2-40B4-BE49-F238E27FC236}">
                <a16:creationId xmlns:a16="http://schemas.microsoft.com/office/drawing/2014/main" id="{9AFCE05A-988A-48CD-A6CB-18518CD96579}"/>
              </a:ext>
            </a:extLst>
          </p:cNvPr>
          <p:cNvSpPr/>
          <p:nvPr userDrawn="1"/>
        </p:nvSpPr>
        <p:spPr>
          <a:xfrm flipH="1" flipV="1">
            <a:off x="5042200" y="-2"/>
            <a:ext cx="7150100" cy="5613401"/>
          </a:xfrm>
          <a:prstGeom prst="rect">
            <a:avLst/>
          </a:prstGeom>
          <a:gradFill flip="none" rotWithShape="1">
            <a:gsLst>
              <a:gs pos="56000">
                <a:schemeClr val="accent1">
                  <a:lumMod val="5000"/>
                  <a:lumOff val="95000"/>
                  <a:alpha val="0"/>
                </a:schemeClr>
              </a:gs>
              <a:gs pos="80000">
                <a:schemeClr val="bg1">
                  <a:alpha val="79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B0F5698-CDC9-454C-A5C0-2441006A350F}"/>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10881086" y="489178"/>
            <a:ext cx="817478" cy="1084730"/>
          </a:xfrm>
          <a:prstGeom prst="rect">
            <a:avLst/>
          </a:prstGeom>
        </p:spPr>
      </p:pic>
      <p:pic>
        <p:nvPicPr>
          <p:cNvPr id="9" name="Picture 8">
            <a:extLst>
              <a:ext uri="{FF2B5EF4-FFF2-40B4-BE49-F238E27FC236}">
                <a16:creationId xmlns:a16="http://schemas.microsoft.com/office/drawing/2014/main" id="{DA0A8A1A-8AB9-D544-B1C3-C066544B5D17}"/>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956221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B">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27520-1F1A-4186-936E-94657C7BD7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00" y="-337"/>
            <a:ext cx="12193200" cy="6858675"/>
          </a:xfrm>
          <a:prstGeom prst="rect">
            <a:avLst/>
          </a:prstGeom>
        </p:spPr>
      </p:pic>
      <p:sp>
        <p:nvSpPr>
          <p:cNvPr id="10" name="Rectangle 9">
            <a:extLst>
              <a:ext uri="{FF2B5EF4-FFF2-40B4-BE49-F238E27FC236}">
                <a16:creationId xmlns:a16="http://schemas.microsoft.com/office/drawing/2014/main" id="{2E38D87F-89C8-4DA5-BA76-5075897D7A5F}"/>
              </a:ext>
            </a:extLst>
          </p:cNvPr>
          <p:cNvSpPr/>
          <p:nvPr userDrawn="1"/>
        </p:nvSpPr>
        <p:spPr>
          <a:xfrm flipV="1">
            <a:off x="6096000" y="-3"/>
            <a:ext cx="6095999" cy="4715936"/>
          </a:xfrm>
          <a:prstGeom prst="rect">
            <a:avLst/>
          </a:prstGeom>
          <a:gradFill flip="none" rotWithShape="1">
            <a:gsLst>
              <a:gs pos="50000">
                <a:srgbClr val="000000">
                  <a:alpha val="0"/>
                </a:srgbClr>
              </a:gs>
              <a:gs pos="76000">
                <a:srgbClr val="000000">
                  <a:alpha val="6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0C7D1463-2890-486E-8C21-84DA96610928}"/>
              </a:ext>
            </a:extLst>
          </p:cNvPr>
          <p:cNvSpPr/>
          <p:nvPr userDrawn="1"/>
        </p:nvSpPr>
        <p:spPr>
          <a:xfrm flipH="1">
            <a:off x="0" y="-674"/>
            <a:ext cx="8585200" cy="6858675"/>
          </a:xfrm>
          <a:prstGeom prst="rect">
            <a:avLst/>
          </a:prstGeom>
          <a:gradFill flip="none" rotWithShape="1">
            <a:gsLst>
              <a:gs pos="52000">
                <a:srgbClr val="000000">
                  <a:alpha val="0"/>
                </a:srgbClr>
              </a:gs>
              <a:gs pos="70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9" name="Picture 278" descr="A close up of a logo&#10;&#10;Description automatically generated">
            <a:extLst>
              <a:ext uri="{FF2B5EF4-FFF2-40B4-BE49-F238E27FC236}">
                <a16:creationId xmlns:a16="http://schemas.microsoft.com/office/drawing/2014/main" id="{0F928481-0247-4E7C-A7B4-A6C1220B5BE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1904139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9" name="Picture 8">
            <a:extLst>
              <a:ext uri="{FF2B5EF4-FFF2-40B4-BE49-F238E27FC236}">
                <a16:creationId xmlns:a16="http://schemas.microsoft.com/office/drawing/2014/main" id="{3C032100-5BE9-774B-B58A-9FE1246F1540}"/>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217253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A">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1658E4-25F7-4090-B4AD-3118FF4616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2" y="283"/>
            <a:ext cx="12184896" cy="6857433"/>
          </a:xfrm>
          <a:prstGeom prst="rect">
            <a:avLst/>
          </a:prstGeom>
        </p:spPr>
      </p:pic>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1551" y="321914"/>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2089592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1" name="Picture 10">
            <a:extLst>
              <a:ext uri="{FF2B5EF4-FFF2-40B4-BE49-F238E27FC236}">
                <a16:creationId xmlns:a16="http://schemas.microsoft.com/office/drawing/2014/main" id="{B10C56DC-A6E0-8C46-9988-EECFCA9C402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1368919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 Light Green">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F7399F44-702C-4545-834F-7CDCCA710A1B}"/>
              </a:ext>
            </a:extLst>
          </p:cNvPr>
          <p:cNvGrpSpPr/>
          <p:nvPr userDrawn="1"/>
        </p:nvGrpSpPr>
        <p:grpSpPr>
          <a:xfrm>
            <a:off x="0" y="0"/>
            <a:ext cx="12192000" cy="6858000"/>
            <a:chOff x="0" y="0"/>
            <a:chExt cx="12192000" cy="6858000"/>
          </a:xfrm>
        </p:grpSpPr>
        <p:pic>
          <p:nvPicPr>
            <p:cNvPr id="78" name="Picture 77">
              <a:extLst>
                <a:ext uri="{FF2B5EF4-FFF2-40B4-BE49-F238E27FC236}">
                  <a16:creationId xmlns:a16="http://schemas.microsoft.com/office/drawing/2014/main" id="{6B2054CF-58F9-4CDD-A368-627C8789DA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9" name="Picture 78">
              <a:extLst>
                <a:ext uri="{FF2B5EF4-FFF2-40B4-BE49-F238E27FC236}">
                  <a16:creationId xmlns:a16="http://schemas.microsoft.com/office/drawing/2014/main" id="{E85791E0-3B9B-4F37-903E-3219F6B8572C}"/>
                </a:ext>
              </a:extLst>
            </p:cNvPr>
            <p:cNvPicPr>
              <a:picLocks noChangeAspect="1"/>
            </p:cNvPicPr>
            <p:nvPr userDrawn="1"/>
          </p:nvPicPr>
          <p:blipFill>
            <a:blip r:embed="rId3"/>
            <a:stretch>
              <a:fillRect/>
            </a:stretch>
          </p:blipFill>
          <p:spPr>
            <a:xfrm>
              <a:off x="481583" y="0"/>
              <a:ext cx="11710417" cy="6858000"/>
            </a:xfrm>
            <a:prstGeom prst="rect">
              <a:avLst/>
            </a:prstGeom>
          </p:spPr>
        </p:pic>
      </p:grpSp>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120" name="Subtitle 2">
            <a:extLst>
              <a:ext uri="{FF2B5EF4-FFF2-40B4-BE49-F238E27FC236}">
                <a16:creationId xmlns:a16="http://schemas.microsoft.com/office/drawing/2014/main" id="{696078F0-D288-468E-8C53-45B1401C23B3}"/>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1778895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 Dark Green">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D2214306-2A40-490E-8238-E5A66D5A435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45" name="Subtitle 2">
            <a:extLst>
              <a:ext uri="{FF2B5EF4-FFF2-40B4-BE49-F238E27FC236}">
                <a16:creationId xmlns:a16="http://schemas.microsoft.com/office/drawing/2014/main" id="{8BDAB264-EF11-4626-8084-667E974171D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4157891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 Yellow">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9B83882-1578-44AF-883E-1BF579929E9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tx2"/>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43" name="Subtitle 2">
            <a:extLst>
              <a:ext uri="{FF2B5EF4-FFF2-40B4-BE49-F238E27FC236}">
                <a16:creationId xmlns:a16="http://schemas.microsoft.com/office/drawing/2014/main" id="{215CDFD4-67F2-4120-B0BC-64B6F55F1F5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tx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1908572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2D7A-50CC-4FB6-B681-3486677B3C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258DC3-C20C-472B-8A11-D136A723F7A3}"/>
              </a:ext>
            </a:extLst>
          </p:cNvPr>
          <p:cNvSpPr>
            <a:spLocks noGrp="1"/>
          </p:cNvSpPr>
          <p:nvPr>
            <p:ph idx="1"/>
          </p:nvPr>
        </p:nvSpPr>
        <p:spPr>
          <a:xfrm>
            <a:off x="480391" y="1647732"/>
            <a:ext cx="1123218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716AF930-3085-4062-9D1B-7C6735E313E0}"/>
              </a:ext>
            </a:extLst>
          </p:cNvPr>
          <p:cNvSpPr>
            <a:spLocks noGrp="1"/>
          </p:cNvSpPr>
          <p:nvPr>
            <p:ph type="ftr" sz="quarter" idx="10"/>
          </p:nvPr>
        </p:nvSpPr>
        <p:spPr/>
        <p:txBody>
          <a:bodyPr/>
          <a:lstStyle/>
          <a:p>
            <a:r>
              <a:rPr lang="en-GB"/>
              <a:t>Reinventing bp | May 2020 | Confidential</a:t>
            </a:r>
          </a:p>
        </p:txBody>
      </p:sp>
      <p:sp>
        <p:nvSpPr>
          <p:cNvPr id="5" name="Slide Number Placeholder 4">
            <a:extLst>
              <a:ext uri="{FF2B5EF4-FFF2-40B4-BE49-F238E27FC236}">
                <a16:creationId xmlns:a16="http://schemas.microsoft.com/office/drawing/2014/main" id="{947DBC8F-8A4C-4EE1-979E-1D81B5ED65EE}"/>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1994519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9BE5F-90CB-446A-805A-D50D829467BB}"/>
              </a:ext>
            </a:extLst>
          </p:cNvPr>
          <p:cNvSpPr>
            <a:spLocks noGrp="1"/>
          </p:cNvSpPr>
          <p:nvPr>
            <p:ph sz="half" idx="1"/>
          </p:nvPr>
        </p:nvSpPr>
        <p:spPr>
          <a:xfrm>
            <a:off x="480390" y="1647733"/>
            <a:ext cx="547193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DBE8D8-1378-42BE-B2CF-76C1852E0E5B}"/>
              </a:ext>
            </a:extLst>
          </p:cNvPr>
          <p:cNvSpPr>
            <a:spLocks noGrp="1"/>
          </p:cNvSpPr>
          <p:nvPr>
            <p:ph sz="half" idx="2"/>
          </p:nvPr>
        </p:nvSpPr>
        <p:spPr>
          <a:xfrm>
            <a:off x="6239677" y="1647733"/>
            <a:ext cx="547193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751AD45-AC76-43C2-9F33-947B1C1F28D2}"/>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A2404433-E10D-4D44-8C55-B9B852976EF4}"/>
              </a:ext>
            </a:extLst>
          </p:cNvPr>
          <p:cNvSpPr>
            <a:spLocks noGrp="1"/>
          </p:cNvSpPr>
          <p:nvPr>
            <p:ph type="ftr" sz="quarter" idx="10"/>
          </p:nvPr>
        </p:nvSpPr>
        <p:spPr/>
        <p:txBody>
          <a:bodyPr/>
          <a:lstStyle/>
          <a:p>
            <a:r>
              <a:rPr lang="en-GB"/>
              <a:t>Reinventing bp | May 2020 | Confidential</a:t>
            </a:r>
          </a:p>
        </p:txBody>
      </p:sp>
      <p:sp>
        <p:nvSpPr>
          <p:cNvPr id="6" name="Slide Number Placeholder 5">
            <a:extLst>
              <a:ext uri="{FF2B5EF4-FFF2-40B4-BE49-F238E27FC236}">
                <a16:creationId xmlns:a16="http://schemas.microsoft.com/office/drawing/2014/main" id="{C2C93DF8-C3C9-483A-B32A-4EE18B51FE84}"/>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2195875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 Slide - EV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3870328"/>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43C8496B-9EA4-4E33-A4FA-96D16749138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B705AECF-14E5-4BEB-A329-E66AE2761831}"/>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0" name="Picture 9" descr="Polaroid Frame PNG For Photoshop | Polaroid template, Polaroid ...">
            <a:extLst>
              <a:ext uri="{FF2B5EF4-FFF2-40B4-BE49-F238E27FC236}">
                <a16:creationId xmlns:a16="http://schemas.microsoft.com/office/drawing/2014/main" id="{30FAFF71-3676-4E51-8A2D-94DC8F6D4F01}"/>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1" name="Picture Placeholder 3">
            <a:extLst>
              <a:ext uri="{FF2B5EF4-FFF2-40B4-BE49-F238E27FC236}">
                <a16:creationId xmlns:a16="http://schemas.microsoft.com/office/drawing/2014/main" id="{58988E19-1826-483E-9F79-43391350EACB}"/>
              </a:ext>
            </a:extLst>
          </p:cNvPr>
          <p:cNvSpPr>
            <a:spLocks noGrp="1"/>
          </p:cNvSpPr>
          <p:nvPr>
            <p:ph type="pic" sz="quarter" idx="11"/>
          </p:nvPr>
        </p:nvSpPr>
        <p:spPr>
          <a:xfrm rot="334449">
            <a:off x="1708065" y="3042875"/>
            <a:ext cx="1986054" cy="2066559"/>
          </a:xfrm>
        </p:spPr>
        <p:txBody>
          <a:bodyPr/>
          <a:lstStyle/>
          <a:p>
            <a:endParaRPr lang="en-GB"/>
          </a:p>
        </p:txBody>
      </p:sp>
    </p:spTree>
    <p:extLst>
      <p:ext uri="{BB962C8B-B14F-4D97-AF65-F5344CB8AC3E}">
        <p14:creationId xmlns:p14="http://schemas.microsoft.com/office/powerpoint/2010/main" val="1909940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 Slide - polaroid lef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endParaRPr lang="en-GB"/>
          </a:p>
        </p:txBody>
      </p:sp>
      <p:sp>
        <p:nvSpPr>
          <p:cNvPr id="16" name="Content Placeholder 4">
            <a:extLst>
              <a:ext uri="{FF2B5EF4-FFF2-40B4-BE49-F238E27FC236}">
                <a16:creationId xmlns:a16="http://schemas.microsoft.com/office/drawing/2014/main" id="{3E617979-C590-4019-A0FC-FEFB9CCFAD9C}"/>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3808758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 Slide - polaroid righ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endParaRPr lang="en-GB"/>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sp>
        <p:nvSpPr>
          <p:cNvPr id="5" name="Content Placeholder 4">
            <a:extLst>
              <a:ext uri="{FF2B5EF4-FFF2-40B4-BE49-F238E27FC236}">
                <a16:creationId xmlns:a16="http://schemas.microsoft.com/office/drawing/2014/main" id="{C59DF42A-6B5A-44DA-A920-F16A7587F67F}"/>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731537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 Slide - polaroid lef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endParaRPr lang="en-GB"/>
          </a:p>
        </p:txBody>
      </p:sp>
      <p:sp>
        <p:nvSpPr>
          <p:cNvPr id="17" name="Content Placeholder 4">
            <a:extLst>
              <a:ext uri="{FF2B5EF4-FFF2-40B4-BE49-F238E27FC236}">
                <a16:creationId xmlns:a16="http://schemas.microsoft.com/office/drawing/2014/main" id="{BD9667D7-4354-4912-A49F-9286FF805B2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
        <p:nvSpPr>
          <p:cNvPr id="18" name="Content Placeholder 4">
            <a:extLst>
              <a:ext uri="{FF2B5EF4-FFF2-40B4-BE49-F238E27FC236}">
                <a16:creationId xmlns:a16="http://schemas.microsoft.com/office/drawing/2014/main" id="{324A909C-0D58-4657-A653-A46344868A6F}"/>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2604430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 Slide - polaroid righ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endParaRPr lang="en-GB"/>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sp>
        <p:nvSpPr>
          <p:cNvPr id="19" name="Content Placeholder 4">
            <a:extLst>
              <a:ext uri="{FF2B5EF4-FFF2-40B4-BE49-F238E27FC236}">
                <a16:creationId xmlns:a16="http://schemas.microsoft.com/office/drawing/2014/main" id="{57B394B5-9446-41C0-AF5C-5A2B95D6CBF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
        <p:nvSpPr>
          <p:cNvPr id="20" name="Content Placeholder 4">
            <a:extLst>
              <a:ext uri="{FF2B5EF4-FFF2-40B4-BE49-F238E27FC236}">
                <a16:creationId xmlns:a16="http://schemas.microsoft.com/office/drawing/2014/main" id="{1F94B6FF-CC53-4260-BF47-2D62D6A0F5A3}"/>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51128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B">
    <p:spTree>
      <p:nvGrpSpPr>
        <p:cNvPr id="1" name=""/>
        <p:cNvGrpSpPr/>
        <p:nvPr/>
      </p:nvGrpSpPr>
      <p:grpSpPr>
        <a:xfrm>
          <a:off x="0" y="0"/>
          <a:ext cx="0" cy="0"/>
          <a:chOff x="0" y="0"/>
          <a:chExt cx="0" cy="0"/>
        </a:xfrm>
      </p:grpSpPr>
      <p:pic>
        <p:nvPicPr>
          <p:cNvPr id="4" name="Picture 3" descr="A picture containing man, table, front, woman&#10;&#10;Description automatically generated">
            <a:extLst>
              <a:ext uri="{FF2B5EF4-FFF2-40B4-BE49-F238E27FC236}">
                <a16:creationId xmlns:a16="http://schemas.microsoft.com/office/drawing/2014/main" id="{D9329FC7-ECBB-43F5-9600-5E154AA1F3E9}"/>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8738558"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2425358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0" name="Picture 9">
            <a:extLst>
              <a:ext uri="{FF2B5EF4-FFF2-40B4-BE49-F238E27FC236}">
                <a16:creationId xmlns:a16="http://schemas.microsoft.com/office/drawing/2014/main" id="{0E4F49C4-BFDA-314A-A866-1CFBEB378D1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2910533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C10B28B-14C0-4013-8E7A-B1D21ADB14E8}"/>
              </a:ext>
            </a:extLst>
          </p:cNvPr>
          <p:cNvSpPr>
            <a:spLocks noGrp="1"/>
          </p:cNvSpPr>
          <p:nvPr>
            <p:ph type="ftr" sz="quarter" idx="10"/>
          </p:nvPr>
        </p:nvSpPr>
        <p:spPr/>
        <p:txBody>
          <a:bodyPr/>
          <a:lstStyle/>
          <a:p>
            <a:r>
              <a:rPr lang="en-GB"/>
              <a:t>Reinventing bp | May 2020 | Confidential</a:t>
            </a:r>
          </a:p>
        </p:txBody>
      </p:sp>
      <p:sp>
        <p:nvSpPr>
          <p:cNvPr id="4" name="Slide Number Placeholder 3">
            <a:extLst>
              <a:ext uri="{FF2B5EF4-FFF2-40B4-BE49-F238E27FC236}">
                <a16:creationId xmlns:a16="http://schemas.microsoft.com/office/drawing/2014/main" id="{C5B2A7E1-2CBC-478E-B963-4285B378423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2328357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CB2DF-AC6C-4912-AE67-CB63B30C2B23}"/>
              </a:ext>
            </a:extLst>
          </p:cNvPr>
          <p:cNvSpPr>
            <a:spLocks noGrp="1"/>
          </p:cNvSpPr>
          <p:nvPr>
            <p:ph type="ftr" sz="quarter" idx="10"/>
          </p:nvPr>
        </p:nvSpPr>
        <p:spPr/>
        <p:txBody>
          <a:bodyPr/>
          <a:lstStyle/>
          <a:p>
            <a:r>
              <a:rPr lang="en-GB"/>
              <a:t>Reinventing bp | May 2020 | Confidential</a:t>
            </a:r>
          </a:p>
        </p:txBody>
      </p:sp>
      <p:sp>
        <p:nvSpPr>
          <p:cNvPr id="3" name="Slide Number Placeholder 2">
            <a:extLst>
              <a:ext uri="{FF2B5EF4-FFF2-40B4-BE49-F238E27FC236}">
                <a16:creationId xmlns:a16="http://schemas.microsoft.com/office/drawing/2014/main" id="{57109C09-035F-4283-9CD7-8251DD7FE77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3782805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42" name="Picture 241">
            <a:extLst>
              <a:ext uri="{FF2B5EF4-FFF2-40B4-BE49-F238E27FC236}">
                <a16:creationId xmlns:a16="http://schemas.microsoft.com/office/drawing/2014/main" id="{90514712-15CD-4F14-9F7B-ADFF220DE1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3" name="Rectangle 242">
            <a:extLst>
              <a:ext uri="{FF2B5EF4-FFF2-40B4-BE49-F238E27FC236}">
                <a16:creationId xmlns:a16="http://schemas.microsoft.com/office/drawing/2014/main" id="{0C7D1463-2890-486E-8C21-84DA96610928}"/>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9" name="Picture 278" descr="A close up of a logo&#10;&#10;Description automatically generated">
            <a:extLst>
              <a:ext uri="{FF2B5EF4-FFF2-40B4-BE49-F238E27FC236}">
                <a16:creationId xmlns:a16="http://schemas.microsoft.com/office/drawing/2014/main" id="{0F928481-0247-4E7C-A7B4-A6C1220B5BE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833301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1" name="Picture 10">
            <a:extLst>
              <a:ext uri="{FF2B5EF4-FFF2-40B4-BE49-F238E27FC236}">
                <a16:creationId xmlns:a16="http://schemas.microsoft.com/office/drawing/2014/main" id="{32137E67-25D1-494D-B96E-59C28EBC837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4114790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Option A">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A6B7379E-901C-4967-BA11-0796DA933A1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4"/>
          <a:stretch/>
        </p:blipFill>
        <p:spPr>
          <a:xfrm>
            <a:off x="-600" y="-337"/>
            <a:ext cx="12193200" cy="6858675"/>
          </a:xfrm>
          <a:prstGeom prst="rect">
            <a:avLst/>
          </a:prstGeom>
        </p:spPr>
      </p:pic>
      <p:sp>
        <p:nvSpPr>
          <p:cNvPr id="243" name="Rectangle 242">
            <a:extLst>
              <a:ext uri="{FF2B5EF4-FFF2-40B4-BE49-F238E27FC236}">
                <a16:creationId xmlns:a16="http://schemas.microsoft.com/office/drawing/2014/main" id="{0C7D1463-2890-486E-8C21-84DA96610928}"/>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482664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sp>
        <p:nvSpPr>
          <p:cNvPr id="10" name="Rectangle 9">
            <a:extLst>
              <a:ext uri="{FF2B5EF4-FFF2-40B4-BE49-F238E27FC236}">
                <a16:creationId xmlns:a16="http://schemas.microsoft.com/office/drawing/2014/main" id="{9AFCE05A-988A-48CD-A6CB-18518CD96579}"/>
              </a:ext>
            </a:extLst>
          </p:cNvPr>
          <p:cNvSpPr/>
          <p:nvPr userDrawn="1"/>
        </p:nvSpPr>
        <p:spPr>
          <a:xfrm flipH="1" flipV="1">
            <a:off x="5042200" y="-2"/>
            <a:ext cx="7150100" cy="5613401"/>
          </a:xfrm>
          <a:prstGeom prst="rect">
            <a:avLst/>
          </a:prstGeom>
          <a:gradFill flip="none" rotWithShape="1">
            <a:gsLst>
              <a:gs pos="56000">
                <a:schemeClr val="accent1">
                  <a:lumMod val="5000"/>
                  <a:lumOff val="95000"/>
                  <a:alpha val="0"/>
                </a:schemeClr>
              </a:gs>
              <a:gs pos="80000">
                <a:schemeClr val="bg1">
                  <a:alpha val="79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B0F5698-CDC9-454C-A5C0-2441006A350F}"/>
              </a:ext>
            </a:extLst>
          </p:cNvPr>
          <p:cNvPicPr>
            <a:picLocks noChangeAspect="1"/>
          </p:cNvPicPr>
          <p:nvPr userDrawn="1"/>
        </p:nvPicPr>
        <p:blipFill>
          <a:blip r:embed="rId6">
            <a:extLst>
              <a:ext uri="{28A0092B-C50C-407E-A947-70E740481C1C}">
                <a14:useLocalDpi xmlns:a14="http://schemas.microsoft.com/office/drawing/2010/main"/>
              </a:ext>
            </a:extLst>
          </a:blip>
          <a:srcRect/>
          <a:stretch/>
        </p:blipFill>
        <p:spPr>
          <a:xfrm>
            <a:off x="10881086" y="489178"/>
            <a:ext cx="817478" cy="1084730"/>
          </a:xfrm>
          <a:prstGeom prst="rect">
            <a:avLst/>
          </a:prstGeom>
        </p:spPr>
      </p:pic>
      <p:pic>
        <p:nvPicPr>
          <p:cNvPr id="9" name="Picture 8">
            <a:extLst>
              <a:ext uri="{FF2B5EF4-FFF2-40B4-BE49-F238E27FC236}">
                <a16:creationId xmlns:a16="http://schemas.microsoft.com/office/drawing/2014/main" id="{DA0A8A1A-8AB9-D544-B1C3-C066544B5D17}"/>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4640034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Option B">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27520-1F1A-4186-936E-94657C7BD7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00" y="-337"/>
            <a:ext cx="12193200" cy="6858675"/>
          </a:xfrm>
          <a:prstGeom prst="rect">
            <a:avLst/>
          </a:prstGeom>
        </p:spPr>
      </p:pic>
      <p:sp>
        <p:nvSpPr>
          <p:cNvPr id="10" name="Rectangle 9">
            <a:extLst>
              <a:ext uri="{FF2B5EF4-FFF2-40B4-BE49-F238E27FC236}">
                <a16:creationId xmlns:a16="http://schemas.microsoft.com/office/drawing/2014/main" id="{2E38D87F-89C8-4DA5-BA76-5075897D7A5F}"/>
              </a:ext>
            </a:extLst>
          </p:cNvPr>
          <p:cNvSpPr/>
          <p:nvPr userDrawn="1"/>
        </p:nvSpPr>
        <p:spPr>
          <a:xfrm flipV="1">
            <a:off x="6096000" y="-3"/>
            <a:ext cx="6095999" cy="4715936"/>
          </a:xfrm>
          <a:prstGeom prst="rect">
            <a:avLst/>
          </a:prstGeom>
          <a:gradFill flip="none" rotWithShape="1">
            <a:gsLst>
              <a:gs pos="50000">
                <a:srgbClr val="000000">
                  <a:alpha val="0"/>
                </a:srgbClr>
              </a:gs>
              <a:gs pos="76000">
                <a:srgbClr val="000000">
                  <a:alpha val="6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0C7D1463-2890-486E-8C21-84DA96610928}"/>
              </a:ext>
            </a:extLst>
          </p:cNvPr>
          <p:cNvSpPr/>
          <p:nvPr userDrawn="1"/>
        </p:nvSpPr>
        <p:spPr>
          <a:xfrm flipH="1">
            <a:off x="0" y="-674"/>
            <a:ext cx="8585200" cy="6858675"/>
          </a:xfrm>
          <a:prstGeom prst="rect">
            <a:avLst/>
          </a:prstGeom>
          <a:gradFill flip="none" rotWithShape="1">
            <a:gsLst>
              <a:gs pos="52000">
                <a:srgbClr val="000000">
                  <a:alpha val="0"/>
                </a:srgbClr>
              </a:gs>
              <a:gs pos="70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9" name="Picture 278" descr="A close up of a logo&#10;&#10;Description automatically generated">
            <a:extLst>
              <a:ext uri="{FF2B5EF4-FFF2-40B4-BE49-F238E27FC236}">
                <a16:creationId xmlns:a16="http://schemas.microsoft.com/office/drawing/2014/main" id="{0F928481-0247-4E7C-A7B4-A6C1220B5BE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3053195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9" name="Picture 8">
            <a:extLst>
              <a:ext uri="{FF2B5EF4-FFF2-40B4-BE49-F238E27FC236}">
                <a16:creationId xmlns:a16="http://schemas.microsoft.com/office/drawing/2014/main" id="{3C032100-5BE9-774B-B58A-9FE1246F1540}"/>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87062" y="6012403"/>
            <a:ext cx="1639966" cy="664035"/>
          </a:xfrm>
          <a:prstGeom prst="rect">
            <a:avLst/>
          </a:prstGeom>
        </p:spPr>
      </p:pic>
    </p:spTree>
    <p:extLst>
      <p:ext uri="{BB962C8B-B14F-4D97-AF65-F5344CB8AC3E}">
        <p14:creationId xmlns:p14="http://schemas.microsoft.com/office/powerpoint/2010/main" val="1476093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 Light Green">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F7399F44-702C-4545-834F-7CDCCA710A1B}"/>
              </a:ext>
            </a:extLst>
          </p:cNvPr>
          <p:cNvGrpSpPr/>
          <p:nvPr userDrawn="1"/>
        </p:nvGrpSpPr>
        <p:grpSpPr>
          <a:xfrm>
            <a:off x="0" y="0"/>
            <a:ext cx="12192000" cy="6858000"/>
            <a:chOff x="0" y="0"/>
            <a:chExt cx="12192000" cy="6858000"/>
          </a:xfrm>
        </p:grpSpPr>
        <p:pic>
          <p:nvPicPr>
            <p:cNvPr id="78" name="Picture 77">
              <a:extLst>
                <a:ext uri="{FF2B5EF4-FFF2-40B4-BE49-F238E27FC236}">
                  <a16:creationId xmlns:a16="http://schemas.microsoft.com/office/drawing/2014/main" id="{6B2054CF-58F9-4CDD-A368-627C8789DA9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9" name="Picture 78">
              <a:extLst>
                <a:ext uri="{FF2B5EF4-FFF2-40B4-BE49-F238E27FC236}">
                  <a16:creationId xmlns:a16="http://schemas.microsoft.com/office/drawing/2014/main" id="{E85791E0-3B9B-4F37-903E-3219F6B8572C}"/>
                </a:ext>
              </a:extLst>
            </p:cNvPr>
            <p:cNvPicPr>
              <a:picLocks noChangeAspect="1"/>
            </p:cNvPicPr>
            <p:nvPr userDrawn="1"/>
          </p:nvPicPr>
          <p:blipFill>
            <a:blip r:embed="rId3"/>
            <a:stretch>
              <a:fillRect/>
            </a:stretch>
          </p:blipFill>
          <p:spPr>
            <a:xfrm>
              <a:off x="481583" y="0"/>
              <a:ext cx="11710417" cy="6858000"/>
            </a:xfrm>
            <a:prstGeom prst="rect">
              <a:avLst/>
            </a:prstGeom>
          </p:spPr>
        </p:pic>
      </p:grpSp>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120" name="Subtitle 2">
            <a:extLst>
              <a:ext uri="{FF2B5EF4-FFF2-40B4-BE49-F238E27FC236}">
                <a16:creationId xmlns:a16="http://schemas.microsoft.com/office/drawing/2014/main" id="{696078F0-D288-468E-8C53-45B1401C23B3}"/>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150162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 Dark Green">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D2214306-2A40-490E-8238-E5A66D5A435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45" name="Subtitle 2">
            <a:extLst>
              <a:ext uri="{FF2B5EF4-FFF2-40B4-BE49-F238E27FC236}">
                <a16:creationId xmlns:a16="http://schemas.microsoft.com/office/drawing/2014/main" id="{8BDAB264-EF11-4626-8084-667E974171D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1174614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 Yellow">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9B83882-1578-44AF-883E-1BF579929E9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tx2"/>
                </a:solidFill>
              </a:defRPr>
            </a:lvl1pPr>
          </a:lstStyle>
          <a:p>
            <a:endParaRPr lang="en-GB"/>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64329" y="488287"/>
            <a:ext cx="631854" cy="839799"/>
          </a:xfrm>
          <a:prstGeom prst="rect">
            <a:avLst/>
          </a:prstGeom>
        </p:spPr>
      </p:pic>
      <p:sp>
        <p:nvSpPr>
          <p:cNvPr id="43" name="Subtitle 2">
            <a:extLst>
              <a:ext uri="{FF2B5EF4-FFF2-40B4-BE49-F238E27FC236}">
                <a16:creationId xmlns:a16="http://schemas.microsoft.com/office/drawing/2014/main" id="{215CDFD4-67F2-4120-B0BC-64B6F55F1F5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tx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2187500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2D7A-50CC-4FB6-B681-3486677B3C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258DC3-C20C-472B-8A11-D136A723F7A3}"/>
              </a:ext>
            </a:extLst>
          </p:cNvPr>
          <p:cNvSpPr>
            <a:spLocks noGrp="1"/>
          </p:cNvSpPr>
          <p:nvPr>
            <p:ph idx="1"/>
          </p:nvPr>
        </p:nvSpPr>
        <p:spPr>
          <a:xfrm>
            <a:off x="480391" y="1647732"/>
            <a:ext cx="1123218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716AF930-3085-4062-9D1B-7C6735E313E0}"/>
              </a:ext>
            </a:extLst>
          </p:cNvPr>
          <p:cNvSpPr>
            <a:spLocks noGrp="1"/>
          </p:cNvSpPr>
          <p:nvPr>
            <p:ph type="ftr" sz="quarter" idx="10"/>
          </p:nvPr>
        </p:nvSpPr>
        <p:spPr/>
        <p:txBody>
          <a:bodyPr/>
          <a:lstStyle/>
          <a:p>
            <a:r>
              <a:rPr lang="en-GB"/>
              <a:t>Reinventing bp | May 2020 | Confidential</a:t>
            </a:r>
          </a:p>
        </p:txBody>
      </p:sp>
      <p:sp>
        <p:nvSpPr>
          <p:cNvPr id="5" name="Slide Number Placeholder 4">
            <a:extLst>
              <a:ext uri="{FF2B5EF4-FFF2-40B4-BE49-F238E27FC236}">
                <a16:creationId xmlns:a16="http://schemas.microsoft.com/office/drawing/2014/main" id="{947DBC8F-8A4C-4EE1-979E-1D81B5ED65EE}"/>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3698132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9BE5F-90CB-446A-805A-D50D829467BB}"/>
              </a:ext>
            </a:extLst>
          </p:cNvPr>
          <p:cNvSpPr>
            <a:spLocks noGrp="1"/>
          </p:cNvSpPr>
          <p:nvPr>
            <p:ph sz="half" idx="1"/>
          </p:nvPr>
        </p:nvSpPr>
        <p:spPr>
          <a:xfrm>
            <a:off x="480390" y="1647733"/>
            <a:ext cx="547193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DBE8D8-1378-42BE-B2CF-76C1852E0E5B}"/>
              </a:ext>
            </a:extLst>
          </p:cNvPr>
          <p:cNvSpPr>
            <a:spLocks noGrp="1"/>
          </p:cNvSpPr>
          <p:nvPr>
            <p:ph sz="half" idx="2"/>
          </p:nvPr>
        </p:nvSpPr>
        <p:spPr>
          <a:xfrm>
            <a:off x="6239677" y="1647733"/>
            <a:ext cx="5471933" cy="415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F751AD45-AC76-43C2-9F33-947B1C1F28D2}"/>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A2404433-E10D-4D44-8C55-B9B852976EF4}"/>
              </a:ext>
            </a:extLst>
          </p:cNvPr>
          <p:cNvSpPr>
            <a:spLocks noGrp="1"/>
          </p:cNvSpPr>
          <p:nvPr>
            <p:ph type="ftr" sz="quarter" idx="10"/>
          </p:nvPr>
        </p:nvSpPr>
        <p:spPr/>
        <p:txBody>
          <a:bodyPr/>
          <a:lstStyle/>
          <a:p>
            <a:r>
              <a:rPr lang="en-GB"/>
              <a:t>Reinventing bp | May 2020 | Confidential</a:t>
            </a:r>
          </a:p>
        </p:txBody>
      </p:sp>
      <p:sp>
        <p:nvSpPr>
          <p:cNvPr id="6" name="Slide Number Placeholder 5">
            <a:extLst>
              <a:ext uri="{FF2B5EF4-FFF2-40B4-BE49-F238E27FC236}">
                <a16:creationId xmlns:a16="http://schemas.microsoft.com/office/drawing/2014/main" id="{C2C93DF8-C3C9-483A-B32A-4EE18B51FE84}"/>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193000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 Light Green">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F7399F44-702C-4545-834F-7CDCCA710A1B}"/>
              </a:ext>
            </a:extLst>
          </p:cNvPr>
          <p:cNvGrpSpPr/>
          <p:nvPr userDrawn="1"/>
        </p:nvGrpSpPr>
        <p:grpSpPr>
          <a:xfrm>
            <a:off x="0" y="0"/>
            <a:ext cx="12192000" cy="6858000"/>
            <a:chOff x="0" y="0"/>
            <a:chExt cx="12192000" cy="6858000"/>
          </a:xfrm>
        </p:grpSpPr>
        <p:pic>
          <p:nvPicPr>
            <p:cNvPr id="78" name="Picture 77">
              <a:extLst>
                <a:ext uri="{FF2B5EF4-FFF2-40B4-BE49-F238E27FC236}">
                  <a16:creationId xmlns:a16="http://schemas.microsoft.com/office/drawing/2014/main" id="{6B2054CF-58F9-4CDD-A368-627C8789DA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71"/>
            <a:stretch/>
          </p:blipFill>
          <p:spPr>
            <a:xfrm>
              <a:off x="0" y="0"/>
              <a:ext cx="12192000" cy="6858000"/>
            </a:xfrm>
            <a:prstGeom prst="rect">
              <a:avLst/>
            </a:prstGeom>
          </p:spPr>
        </p:pic>
        <p:pic>
          <p:nvPicPr>
            <p:cNvPr id="79" name="Picture 78">
              <a:extLst>
                <a:ext uri="{FF2B5EF4-FFF2-40B4-BE49-F238E27FC236}">
                  <a16:creationId xmlns:a16="http://schemas.microsoft.com/office/drawing/2014/main" id="{E85791E0-3B9B-4F37-903E-3219F6B8572C}"/>
                </a:ext>
              </a:extLst>
            </p:cNvPr>
            <p:cNvPicPr>
              <a:picLocks noChangeAspect="1"/>
            </p:cNvPicPr>
            <p:nvPr userDrawn="1"/>
          </p:nvPicPr>
          <p:blipFill>
            <a:blip r:embed="rId3"/>
            <a:stretch>
              <a:fillRect/>
            </a:stretch>
          </p:blipFill>
          <p:spPr>
            <a:xfrm>
              <a:off x="481583" y="0"/>
              <a:ext cx="11710417" cy="6858000"/>
            </a:xfrm>
            <a:prstGeom prst="rect">
              <a:avLst/>
            </a:prstGeom>
          </p:spPr>
        </p:pic>
      </p:grpSp>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120" name="Subtitle 2">
            <a:extLst>
              <a:ext uri="{FF2B5EF4-FFF2-40B4-BE49-F238E27FC236}">
                <a16:creationId xmlns:a16="http://schemas.microsoft.com/office/drawing/2014/main" id="{696078F0-D288-468E-8C53-45B1401C23B3}"/>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3422916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 Slide - EV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3870328"/>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43C8496B-9EA4-4E33-A4FA-96D16749138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B705AECF-14E5-4BEB-A329-E66AE2761831}"/>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0" name="Picture 9" descr="Polaroid Frame PNG For Photoshop | Polaroid template, Polaroid ...">
            <a:extLst>
              <a:ext uri="{FF2B5EF4-FFF2-40B4-BE49-F238E27FC236}">
                <a16:creationId xmlns:a16="http://schemas.microsoft.com/office/drawing/2014/main" id="{30FAFF71-3676-4E51-8A2D-94DC8F6D4F01}"/>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1" name="Picture Placeholder 3">
            <a:extLst>
              <a:ext uri="{FF2B5EF4-FFF2-40B4-BE49-F238E27FC236}">
                <a16:creationId xmlns:a16="http://schemas.microsoft.com/office/drawing/2014/main" id="{58988E19-1826-483E-9F79-43391350EACB}"/>
              </a:ext>
            </a:extLst>
          </p:cNvPr>
          <p:cNvSpPr>
            <a:spLocks noGrp="1"/>
          </p:cNvSpPr>
          <p:nvPr>
            <p:ph type="pic" sz="quarter" idx="11"/>
          </p:nvPr>
        </p:nvSpPr>
        <p:spPr>
          <a:xfrm rot="334449">
            <a:off x="1708065" y="3042875"/>
            <a:ext cx="1986054" cy="2066559"/>
          </a:xfrm>
        </p:spPr>
        <p:txBody>
          <a:bodyPr/>
          <a:lstStyle/>
          <a:p>
            <a:endParaRPr lang="en-GB"/>
          </a:p>
        </p:txBody>
      </p:sp>
    </p:spTree>
    <p:extLst>
      <p:ext uri="{BB962C8B-B14F-4D97-AF65-F5344CB8AC3E}">
        <p14:creationId xmlns:p14="http://schemas.microsoft.com/office/powerpoint/2010/main" val="1724586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 Slide - polaroid lef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endParaRPr lang="en-GB"/>
          </a:p>
        </p:txBody>
      </p:sp>
      <p:sp>
        <p:nvSpPr>
          <p:cNvPr id="16" name="Content Placeholder 4">
            <a:extLst>
              <a:ext uri="{FF2B5EF4-FFF2-40B4-BE49-F238E27FC236}">
                <a16:creationId xmlns:a16="http://schemas.microsoft.com/office/drawing/2014/main" id="{3E617979-C590-4019-A0FC-FEFB9CCFAD9C}"/>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789281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o Slide - polaroid righ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endParaRPr lang="en-GB"/>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sp>
        <p:nvSpPr>
          <p:cNvPr id="5" name="Content Placeholder 4">
            <a:extLst>
              <a:ext uri="{FF2B5EF4-FFF2-40B4-BE49-F238E27FC236}">
                <a16:creationId xmlns:a16="http://schemas.microsoft.com/office/drawing/2014/main" id="{C59DF42A-6B5A-44DA-A920-F16A7587F67F}"/>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2752266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o Slide - polaroid lef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endParaRPr lang="en-GB"/>
          </a:p>
        </p:txBody>
      </p:sp>
      <p:sp>
        <p:nvSpPr>
          <p:cNvPr id="17" name="Content Placeholder 4">
            <a:extLst>
              <a:ext uri="{FF2B5EF4-FFF2-40B4-BE49-F238E27FC236}">
                <a16:creationId xmlns:a16="http://schemas.microsoft.com/office/drawing/2014/main" id="{BD9667D7-4354-4912-A49F-9286FF805B2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
        <p:nvSpPr>
          <p:cNvPr id="18" name="Content Placeholder 4">
            <a:extLst>
              <a:ext uri="{FF2B5EF4-FFF2-40B4-BE49-F238E27FC236}">
                <a16:creationId xmlns:a16="http://schemas.microsoft.com/office/drawing/2014/main" id="{324A909C-0D58-4657-A653-A46344868A6F}"/>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2207863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o Slide - polaroid righ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endParaRPr lang="en-GB"/>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US"/>
              <a:t>Click to edit Master text styles</a:t>
            </a:r>
          </a:p>
        </p:txBody>
      </p:sp>
      <p:sp>
        <p:nvSpPr>
          <p:cNvPr id="19" name="Content Placeholder 4">
            <a:extLst>
              <a:ext uri="{FF2B5EF4-FFF2-40B4-BE49-F238E27FC236}">
                <a16:creationId xmlns:a16="http://schemas.microsoft.com/office/drawing/2014/main" id="{57B394B5-9446-41C0-AF5C-5A2B95D6CBF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
        <p:nvSpPr>
          <p:cNvPr id="20" name="Content Placeholder 4">
            <a:extLst>
              <a:ext uri="{FF2B5EF4-FFF2-40B4-BE49-F238E27FC236}">
                <a16:creationId xmlns:a16="http://schemas.microsoft.com/office/drawing/2014/main" id="{1F94B6FF-CC53-4260-BF47-2D62D6A0F5A3}"/>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US"/>
              <a:t>Click to edit Master text styles</a:t>
            </a:r>
          </a:p>
        </p:txBody>
      </p:sp>
    </p:spTree>
    <p:extLst>
      <p:ext uri="{BB962C8B-B14F-4D97-AF65-F5344CB8AC3E}">
        <p14:creationId xmlns:p14="http://schemas.microsoft.com/office/powerpoint/2010/main" val="20814787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C10B28B-14C0-4013-8E7A-B1D21ADB14E8}"/>
              </a:ext>
            </a:extLst>
          </p:cNvPr>
          <p:cNvSpPr>
            <a:spLocks noGrp="1"/>
          </p:cNvSpPr>
          <p:nvPr>
            <p:ph type="ftr" sz="quarter" idx="10"/>
          </p:nvPr>
        </p:nvSpPr>
        <p:spPr/>
        <p:txBody>
          <a:bodyPr/>
          <a:lstStyle/>
          <a:p>
            <a:r>
              <a:rPr lang="en-GB"/>
              <a:t>Reinventing bp | May 2020 | Confidential</a:t>
            </a:r>
          </a:p>
        </p:txBody>
      </p:sp>
      <p:sp>
        <p:nvSpPr>
          <p:cNvPr id="4" name="Slide Number Placeholder 3">
            <a:extLst>
              <a:ext uri="{FF2B5EF4-FFF2-40B4-BE49-F238E27FC236}">
                <a16:creationId xmlns:a16="http://schemas.microsoft.com/office/drawing/2014/main" id="{C5B2A7E1-2CBC-478E-B963-4285B378423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9968254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CB2DF-AC6C-4912-AE67-CB63B30C2B23}"/>
              </a:ext>
            </a:extLst>
          </p:cNvPr>
          <p:cNvSpPr>
            <a:spLocks noGrp="1"/>
          </p:cNvSpPr>
          <p:nvPr>
            <p:ph type="ftr" sz="quarter" idx="10"/>
          </p:nvPr>
        </p:nvSpPr>
        <p:spPr/>
        <p:txBody>
          <a:bodyPr/>
          <a:lstStyle/>
          <a:p>
            <a:r>
              <a:rPr lang="en-GB"/>
              <a:t>Reinventing bp | May 2020 | Confidential</a:t>
            </a:r>
          </a:p>
        </p:txBody>
      </p:sp>
      <p:sp>
        <p:nvSpPr>
          <p:cNvPr id="3" name="Slide Number Placeholder 2">
            <a:extLst>
              <a:ext uri="{FF2B5EF4-FFF2-40B4-BE49-F238E27FC236}">
                <a16:creationId xmlns:a16="http://schemas.microsoft.com/office/drawing/2014/main" id="{57109C09-035F-4283-9CD7-8251DD7FE77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25764716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36296457-1EE4-459D-9BE6-0C7FCAF823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34766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3" name="Picture 12">
            <a:extLst>
              <a:ext uri="{FF2B5EF4-FFF2-40B4-BE49-F238E27FC236}">
                <a16:creationId xmlns:a16="http://schemas.microsoft.com/office/drawing/2014/main" id="{A86C000C-5C72-5F44-A6B7-BD9C475667F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8256364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Option A">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1658E4-25F7-4090-B4AD-3118FF4616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2" y="283"/>
            <a:ext cx="12184896" cy="6857433"/>
          </a:xfrm>
          <a:prstGeom prst="rect">
            <a:avLst/>
          </a:prstGeom>
        </p:spPr>
      </p:pic>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12192000"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1551" y="321914"/>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2089592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1" name="Picture 10">
            <a:extLst>
              <a:ext uri="{FF2B5EF4-FFF2-40B4-BE49-F238E27FC236}">
                <a16:creationId xmlns:a16="http://schemas.microsoft.com/office/drawing/2014/main" id="{B10C56DC-A6E0-8C46-9988-EECFCA9C402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23178090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Option B">
    <p:spTree>
      <p:nvGrpSpPr>
        <p:cNvPr id="1" name=""/>
        <p:cNvGrpSpPr/>
        <p:nvPr/>
      </p:nvGrpSpPr>
      <p:grpSpPr>
        <a:xfrm>
          <a:off x="0" y="0"/>
          <a:ext cx="0" cy="0"/>
          <a:chOff x="0" y="0"/>
          <a:chExt cx="0" cy="0"/>
        </a:xfrm>
      </p:grpSpPr>
      <p:pic>
        <p:nvPicPr>
          <p:cNvPr id="4" name="Picture 3" descr="A picture containing man, table, front, woman&#10;&#10;Description automatically generated">
            <a:extLst>
              <a:ext uri="{FF2B5EF4-FFF2-40B4-BE49-F238E27FC236}">
                <a16:creationId xmlns:a16="http://schemas.microsoft.com/office/drawing/2014/main" id="{D9329FC7-ECBB-43F5-9600-5E154AA1F3E9}"/>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01" name="Rectangle 200">
            <a:extLst>
              <a:ext uri="{FF2B5EF4-FFF2-40B4-BE49-F238E27FC236}">
                <a16:creationId xmlns:a16="http://schemas.microsoft.com/office/drawing/2014/main" id="{63D32DFB-1CC4-4B63-A64A-19ADDAE38708}"/>
              </a:ext>
            </a:extLst>
          </p:cNvPr>
          <p:cNvSpPr/>
          <p:nvPr userDrawn="1"/>
        </p:nvSpPr>
        <p:spPr>
          <a:xfrm flipV="1">
            <a:off x="0" y="0"/>
            <a:ext cx="12192000" cy="4659369"/>
          </a:xfrm>
          <a:prstGeom prst="rect">
            <a:avLst/>
          </a:prstGeom>
          <a:gradFill flip="none" rotWithShape="1">
            <a:gsLst>
              <a:gs pos="53000">
                <a:srgbClr val="000000">
                  <a:alpha val="0"/>
                </a:srgbClr>
              </a:gs>
              <a:gs pos="77000">
                <a:srgbClr val="000000">
                  <a:alpha val="33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B4F29769-6722-4A4A-BF32-3E64537C8000}"/>
              </a:ext>
            </a:extLst>
          </p:cNvPr>
          <p:cNvSpPr/>
          <p:nvPr userDrawn="1"/>
        </p:nvSpPr>
        <p:spPr>
          <a:xfrm flipH="1">
            <a:off x="0" y="2198632"/>
            <a:ext cx="8738558" cy="4659369"/>
          </a:xfrm>
          <a:prstGeom prst="rect">
            <a:avLst/>
          </a:prstGeom>
          <a:gradFill flip="none" rotWithShape="1">
            <a:gsLst>
              <a:gs pos="53000">
                <a:srgbClr val="000000">
                  <a:alpha val="0"/>
                </a:srgbClr>
              </a:gs>
              <a:gs pos="77000">
                <a:srgbClr val="000000">
                  <a:alpha val="5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2" name="Picture 201" descr="A close up of a logo&#10;&#10;Description automatically generated">
            <a:extLst>
              <a:ext uri="{FF2B5EF4-FFF2-40B4-BE49-F238E27FC236}">
                <a16:creationId xmlns:a16="http://schemas.microsoft.com/office/drawing/2014/main" id="{4F3C1758-167C-41A9-A2C4-EC1D050FB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81086" y="488287"/>
            <a:ext cx="817478" cy="1086513"/>
          </a:xfrm>
          <a:prstGeom prst="rect">
            <a:avLst/>
          </a:prstGeom>
        </p:spPr>
      </p:pic>
      <p:graphicFrame>
        <p:nvGraphicFramePr>
          <p:cNvPr id="2" name="Object 1" hidden="1">
            <a:extLst>
              <a:ext uri="{FF2B5EF4-FFF2-40B4-BE49-F238E27FC236}">
                <a16:creationId xmlns:a16="http://schemas.microsoft.com/office/drawing/2014/main" id="{CC8562DA-BD87-4DB7-9EB8-D5FBEBBD1832}"/>
              </a:ext>
            </a:extLst>
          </p:cNvPr>
          <p:cNvGraphicFramePr>
            <a:graphicFrameLocks noChangeAspect="1"/>
          </p:cNvGraphicFramePr>
          <p:nvPr userDrawn="1">
            <p:custDataLst>
              <p:tags r:id="rId1"/>
            </p:custDataLst>
            <p:extLst>
              <p:ext uri="{D42A27DB-BD31-4B8C-83A1-F6EECF244321}">
                <p14:modId xmlns:p14="http://schemas.microsoft.com/office/powerpoint/2010/main" val="2425358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2" name="Object 1" hidden="1">
                        <a:extLst>
                          <a:ext uri="{FF2B5EF4-FFF2-40B4-BE49-F238E27FC236}">
                            <a16:creationId xmlns:a16="http://schemas.microsoft.com/office/drawing/2014/main" id="{CC8562DA-BD87-4DB7-9EB8-D5FBEBBD18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86CBAD78-DA74-497D-B3CE-A221A0F35165}"/>
              </a:ext>
            </a:extLst>
          </p:cNvPr>
          <p:cNvSpPr>
            <a:spLocks noGrp="1"/>
          </p:cNvSpPr>
          <p:nvPr>
            <p:ph type="subTitle" idx="1" hasCustomPrompt="1"/>
          </p:nvPr>
        </p:nvSpPr>
        <p:spPr>
          <a:xfrm>
            <a:off x="482601" y="3377504"/>
            <a:ext cx="5150871" cy="2128583"/>
          </a:xfrm>
        </p:spPr>
        <p:txBody>
          <a:bodyPr vert="horz" lIns="0" tIns="0" rIns="0" bIns="0" rtlCol="0" anchor="b">
            <a:noAutofit/>
          </a:bodyPr>
          <a:lstStyle>
            <a:lvl1pPr marL="0" algn="l" defTabSz="914400" rtl="0" eaLnBrk="1" latinLnBrk="0" hangingPunct="1">
              <a:lnSpc>
                <a:spcPct val="90000"/>
              </a:lnSpc>
              <a:spcBef>
                <a:spcPct val="0"/>
              </a:spcBef>
              <a:buNone/>
              <a:defRPr lang="en-GB" sz="4800" kern="1200" dirty="0">
                <a:solidFill>
                  <a:schemeClr val="bg1"/>
                </a:solidFill>
                <a:latin typeface="+mn-lt"/>
                <a:ea typeface="+mj-ea"/>
                <a:cs typeface="+mj-cs"/>
              </a:defRPr>
            </a:lvl1pPr>
          </a:lstStyle>
          <a:p>
            <a:pPr lvl="0">
              <a:spcBef>
                <a:spcPct val="0"/>
              </a:spcBef>
            </a:pPr>
            <a:r>
              <a:rPr lang="en-US"/>
              <a:t>Subtitle or presenter name here</a:t>
            </a:r>
            <a:endParaRPr lang="en-GB"/>
          </a:p>
        </p:txBody>
      </p:sp>
      <p:pic>
        <p:nvPicPr>
          <p:cNvPr id="10" name="Picture 9">
            <a:extLst>
              <a:ext uri="{FF2B5EF4-FFF2-40B4-BE49-F238E27FC236}">
                <a16:creationId xmlns:a16="http://schemas.microsoft.com/office/drawing/2014/main" id="{0E4F49C4-BFDA-314A-A866-1CFBEB378D1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91706" y="6012407"/>
            <a:ext cx="1639960" cy="664033"/>
          </a:xfrm>
          <a:prstGeom prst="rect">
            <a:avLst/>
          </a:prstGeom>
        </p:spPr>
      </p:pic>
    </p:spTree>
    <p:extLst>
      <p:ext uri="{BB962C8B-B14F-4D97-AF65-F5344CB8AC3E}">
        <p14:creationId xmlns:p14="http://schemas.microsoft.com/office/powerpoint/2010/main" val="366529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Dark Green">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D2214306-2A40-490E-8238-E5A66D5A43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9971"/>
          <a:stretch/>
        </p:blipFill>
        <p:spPr>
          <a:xfrm>
            <a:off x="0" y="-1"/>
            <a:ext cx="12192000" cy="6858001"/>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45" name="Subtitle 2">
            <a:extLst>
              <a:ext uri="{FF2B5EF4-FFF2-40B4-BE49-F238E27FC236}">
                <a16:creationId xmlns:a16="http://schemas.microsoft.com/office/drawing/2014/main" id="{8BDAB264-EF11-4626-8084-667E974171D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26877189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Slide - Light Green">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F7399F44-702C-4545-834F-7CDCCA710A1B}"/>
              </a:ext>
            </a:extLst>
          </p:cNvPr>
          <p:cNvGrpSpPr/>
          <p:nvPr userDrawn="1"/>
        </p:nvGrpSpPr>
        <p:grpSpPr>
          <a:xfrm>
            <a:off x="0" y="0"/>
            <a:ext cx="12192000" cy="6858000"/>
            <a:chOff x="0" y="0"/>
            <a:chExt cx="12192000" cy="6858000"/>
          </a:xfrm>
        </p:grpSpPr>
        <p:pic>
          <p:nvPicPr>
            <p:cNvPr id="78" name="Picture 77">
              <a:extLst>
                <a:ext uri="{FF2B5EF4-FFF2-40B4-BE49-F238E27FC236}">
                  <a16:creationId xmlns:a16="http://schemas.microsoft.com/office/drawing/2014/main" id="{6B2054CF-58F9-4CDD-A368-627C8789DA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71"/>
            <a:stretch/>
          </p:blipFill>
          <p:spPr>
            <a:xfrm>
              <a:off x="0" y="0"/>
              <a:ext cx="12192000" cy="6858000"/>
            </a:xfrm>
            <a:prstGeom prst="rect">
              <a:avLst/>
            </a:prstGeom>
          </p:spPr>
        </p:pic>
        <p:pic>
          <p:nvPicPr>
            <p:cNvPr id="79" name="Picture 78">
              <a:extLst>
                <a:ext uri="{FF2B5EF4-FFF2-40B4-BE49-F238E27FC236}">
                  <a16:creationId xmlns:a16="http://schemas.microsoft.com/office/drawing/2014/main" id="{E85791E0-3B9B-4F37-903E-3219F6B8572C}"/>
                </a:ext>
              </a:extLst>
            </p:cNvPr>
            <p:cNvPicPr>
              <a:picLocks noChangeAspect="1"/>
            </p:cNvPicPr>
            <p:nvPr userDrawn="1"/>
          </p:nvPicPr>
          <p:blipFill>
            <a:blip r:embed="rId3"/>
            <a:stretch>
              <a:fillRect/>
            </a:stretch>
          </p:blipFill>
          <p:spPr>
            <a:xfrm>
              <a:off x="481583" y="0"/>
              <a:ext cx="11710417" cy="6858000"/>
            </a:xfrm>
            <a:prstGeom prst="rect">
              <a:avLst/>
            </a:prstGeom>
          </p:spPr>
        </p:pic>
      </p:grpSp>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120" name="Subtitle 2">
            <a:extLst>
              <a:ext uri="{FF2B5EF4-FFF2-40B4-BE49-F238E27FC236}">
                <a16:creationId xmlns:a16="http://schemas.microsoft.com/office/drawing/2014/main" id="{696078F0-D288-468E-8C53-45B1401C23B3}"/>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2351593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Slide - Dark Green">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D2214306-2A40-490E-8238-E5A66D5A43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9971"/>
          <a:stretch/>
        </p:blipFill>
        <p:spPr>
          <a:xfrm>
            <a:off x="0" y="-1"/>
            <a:ext cx="12192000" cy="6858001"/>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bg1"/>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45" name="Subtitle 2">
            <a:extLst>
              <a:ext uri="{FF2B5EF4-FFF2-40B4-BE49-F238E27FC236}">
                <a16:creationId xmlns:a16="http://schemas.microsoft.com/office/drawing/2014/main" id="{8BDAB264-EF11-4626-8084-667E974171D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bg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2865620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 Yellow">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9B83882-1578-44AF-883E-1BF579929E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 t="546" r="472" b="13374"/>
          <a:stretch/>
        </p:blipFill>
        <p:spPr>
          <a:xfrm>
            <a:off x="0" y="0"/>
            <a:ext cx="12192000" cy="6858000"/>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tx2"/>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43" name="Subtitle 2">
            <a:extLst>
              <a:ext uri="{FF2B5EF4-FFF2-40B4-BE49-F238E27FC236}">
                <a16:creationId xmlns:a16="http://schemas.microsoft.com/office/drawing/2014/main" id="{215CDFD4-67F2-4120-B0BC-64B6F55F1F5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tx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14663031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2D7A-50CC-4FB6-B681-3486677B3CF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258DC3-C20C-472B-8A11-D136A723F7A3}"/>
              </a:ext>
            </a:extLst>
          </p:cNvPr>
          <p:cNvSpPr>
            <a:spLocks noGrp="1"/>
          </p:cNvSpPr>
          <p:nvPr>
            <p:ph idx="1"/>
          </p:nvPr>
        </p:nvSpPr>
        <p:spPr>
          <a:xfrm>
            <a:off x="480391" y="1647732"/>
            <a:ext cx="1123218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Footer Placeholder 3">
            <a:extLst>
              <a:ext uri="{FF2B5EF4-FFF2-40B4-BE49-F238E27FC236}">
                <a16:creationId xmlns:a16="http://schemas.microsoft.com/office/drawing/2014/main" id="{716AF930-3085-4062-9D1B-7C6735E313E0}"/>
              </a:ext>
            </a:extLst>
          </p:cNvPr>
          <p:cNvSpPr>
            <a:spLocks noGrp="1"/>
          </p:cNvSpPr>
          <p:nvPr>
            <p:ph type="ftr" sz="quarter" idx="10"/>
          </p:nvPr>
        </p:nvSpPr>
        <p:spPr/>
        <p:txBody>
          <a:bodyPr/>
          <a:lstStyle/>
          <a:p>
            <a:r>
              <a:rPr lang="en-GB" dirty="0"/>
              <a:t>B2C Engineering | October 2022 | Confidential</a:t>
            </a:r>
          </a:p>
        </p:txBody>
      </p:sp>
      <p:sp>
        <p:nvSpPr>
          <p:cNvPr id="5" name="Slide Number Placeholder 4">
            <a:extLst>
              <a:ext uri="{FF2B5EF4-FFF2-40B4-BE49-F238E27FC236}">
                <a16:creationId xmlns:a16="http://schemas.microsoft.com/office/drawing/2014/main" id="{947DBC8F-8A4C-4EE1-979E-1D81B5ED65EE}"/>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3921569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9BE5F-90CB-446A-805A-D50D829467BB}"/>
              </a:ext>
            </a:extLst>
          </p:cNvPr>
          <p:cNvSpPr>
            <a:spLocks noGrp="1"/>
          </p:cNvSpPr>
          <p:nvPr>
            <p:ph sz="half" idx="1"/>
          </p:nvPr>
        </p:nvSpPr>
        <p:spPr>
          <a:xfrm>
            <a:off x="480390" y="1647733"/>
            <a:ext cx="547193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4DBE8D8-1378-42BE-B2CF-76C1852E0E5B}"/>
              </a:ext>
            </a:extLst>
          </p:cNvPr>
          <p:cNvSpPr>
            <a:spLocks noGrp="1"/>
          </p:cNvSpPr>
          <p:nvPr>
            <p:ph sz="half" idx="2"/>
          </p:nvPr>
        </p:nvSpPr>
        <p:spPr>
          <a:xfrm>
            <a:off x="6239677" y="1647733"/>
            <a:ext cx="547193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F751AD45-AC76-43C2-9F33-947B1C1F28D2}"/>
              </a:ext>
            </a:extLst>
          </p:cNvPr>
          <p:cNvSpPr>
            <a:spLocks noGrp="1"/>
          </p:cNvSpPr>
          <p:nvPr>
            <p:ph type="title"/>
          </p:nvPr>
        </p:nvSpPr>
        <p:spPr/>
        <p:txBody>
          <a:bodyPr/>
          <a:lstStyle/>
          <a:p>
            <a:r>
              <a:rPr lang="en-GB"/>
              <a:t>Click to edit Master title style</a:t>
            </a:r>
          </a:p>
        </p:txBody>
      </p:sp>
      <p:sp>
        <p:nvSpPr>
          <p:cNvPr id="5" name="Footer Placeholder 4">
            <a:extLst>
              <a:ext uri="{FF2B5EF4-FFF2-40B4-BE49-F238E27FC236}">
                <a16:creationId xmlns:a16="http://schemas.microsoft.com/office/drawing/2014/main" id="{A2404433-E10D-4D44-8C55-B9B852976EF4}"/>
              </a:ext>
            </a:extLst>
          </p:cNvPr>
          <p:cNvSpPr>
            <a:spLocks noGrp="1"/>
          </p:cNvSpPr>
          <p:nvPr>
            <p:ph type="ftr" sz="quarter" idx="10"/>
          </p:nvPr>
        </p:nvSpPr>
        <p:spPr/>
        <p:txBody>
          <a:bodyPr/>
          <a:lstStyle/>
          <a:p>
            <a:r>
              <a:rPr lang="en-GB" dirty="0"/>
              <a:t>B2C Engineering | October 2022 | Confidential</a:t>
            </a:r>
          </a:p>
        </p:txBody>
      </p:sp>
      <p:sp>
        <p:nvSpPr>
          <p:cNvPr id="6" name="Slide Number Placeholder 5">
            <a:extLst>
              <a:ext uri="{FF2B5EF4-FFF2-40B4-BE49-F238E27FC236}">
                <a16:creationId xmlns:a16="http://schemas.microsoft.com/office/drawing/2014/main" id="{C2C93DF8-C3C9-483A-B32A-4EE18B51FE84}"/>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3063206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o Slide - EV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3870328"/>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43C8496B-9EA4-4E33-A4FA-96D167491387}"/>
              </a:ext>
            </a:extLst>
          </p:cNvPr>
          <p:cNvSpPr>
            <a:spLocks noGrp="1"/>
          </p:cNvSpPr>
          <p:nvPr>
            <p:ph type="ftr" sz="quarter" idx="12"/>
          </p:nvPr>
        </p:nvSpPr>
        <p:spPr/>
        <p:txBody>
          <a:bodyPr/>
          <a:lstStyle/>
          <a:p>
            <a:r>
              <a:rPr lang="en-GB" dirty="0"/>
              <a:t>B2C Engineering | October 2022 | Confidential</a:t>
            </a:r>
          </a:p>
        </p:txBody>
      </p:sp>
      <p:sp>
        <p:nvSpPr>
          <p:cNvPr id="7" name="Slide Number Placeholder 6">
            <a:extLst>
              <a:ext uri="{FF2B5EF4-FFF2-40B4-BE49-F238E27FC236}">
                <a16:creationId xmlns:a16="http://schemas.microsoft.com/office/drawing/2014/main" id="{B705AECF-14E5-4BEB-A329-E66AE2761831}"/>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0" name="Picture 9" descr="Polaroid Frame PNG For Photoshop | Polaroid template, Polaroid ...">
            <a:extLst>
              <a:ext uri="{FF2B5EF4-FFF2-40B4-BE49-F238E27FC236}">
                <a16:creationId xmlns:a16="http://schemas.microsoft.com/office/drawing/2014/main" id="{30FAFF71-3676-4E51-8A2D-94DC8F6D4F01}"/>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1" name="Picture Placeholder 3">
            <a:extLst>
              <a:ext uri="{FF2B5EF4-FFF2-40B4-BE49-F238E27FC236}">
                <a16:creationId xmlns:a16="http://schemas.microsoft.com/office/drawing/2014/main" id="{58988E19-1826-483E-9F79-43391350EACB}"/>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Tree>
    <p:extLst>
      <p:ext uri="{BB962C8B-B14F-4D97-AF65-F5344CB8AC3E}">
        <p14:creationId xmlns:p14="http://schemas.microsoft.com/office/powerpoint/2010/main" val="17459475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o Slide - polaroid lef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dirty="0"/>
              <a:t>B2C Engineering | October 2022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r>
              <a:rPr lang="en-GB"/>
              <a:t>Click icon to add picture</a:t>
            </a:r>
          </a:p>
        </p:txBody>
      </p:sp>
      <p:sp>
        <p:nvSpPr>
          <p:cNvPr id="16" name="Content Placeholder 4">
            <a:extLst>
              <a:ext uri="{FF2B5EF4-FFF2-40B4-BE49-F238E27FC236}">
                <a16:creationId xmlns:a16="http://schemas.microsoft.com/office/drawing/2014/main" id="{3E617979-C590-4019-A0FC-FEFB9CCFAD9C}"/>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41655839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Slide - polaroid right - 1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dirty="0"/>
              <a:t>B2C Engineering | October 2022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sp>
        <p:nvSpPr>
          <p:cNvPr id="5" name="Content Placeholder 4">
            <a:extLst>
              <a:ext uri="{FF2B5EF4-FFF2-40B4-BE49-F238E27FC236}">
                <a16:creationId xmlns:a16="http://schemas.microsoft.com/office/drawing/2014/main" id="{C59DF42A-6B5A-44DA-A920-F16A7587F67F}"/>
              </a:ext>
            </a:extLst>
          </p:cNvPr>
          <p:cNvSpPr>
            <a:spLocks noGrp="1"/>
          </p:cNvSpPr>
          <p:nvPr>
            <p:ph sz="quarter" idx="16"/>
          </p:nvPr>
        </p:nvSpPr>
        <p:spPr>
          <a:xfrm>
            <a:off x="4395828" y="4873719"/>
            <a:ext cx="7361237"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3180740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o Slide - polaroid lef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dirty="0"/>
              <a:t>B2C Engineering | October 2022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sp>
        <p:nvSpPr>
          <p:cNvPr id="13" name="Content Placeholder 2">
            <a:extLst>
              <a:ext uri="{FF2B5EF4-FFF2-40B4-BE49-F238E27FC236}">
                <a16:creationId xmlns:a16="http://schemas.microsoft.com/office/drawing/2014/main" id="{FF3A4789-2287-48A5-8679-AC14A5BDDE24}"/>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pic>
        <p:nvPicPr>
          <p:cNvPr id="14" name="Picture 13" descr="Polaroid Frame PNG For Photoshop | Polaroid template, Polaroid ...">
            <a:extLst>
              <a:ext uri="{FF2B5EF4-FFF2-40B4-BE49-F238E27FC236}">
                <a16:creationId xmlns:a16="http://schemas.microsoft.com/office/drawing/2014/main" id="{F8CFED74-2165-4108-BCE3-11FFF579810A}"/>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21057446">
            <a:off x="1167357" y="2766664"/>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8E71807E-5F29-4D90-912E-4C5768C406C4}"/>
              </a:ext>
            </a:extLst>
          </p:cNvPr>
          <p:cNvSpPr>
            <a:spLocks noGrp="1"/>
          </p:cNvSpPr>
          <p:nvPr>
            <p:ph type="pic" sz="quarter" idx="11"/>
          </p:nvPr>
        </p:nvSpPr>
        <p:spPr>
          <a:xfrm rot="21066885">
            <a:off x="1455652" y="3042877"/>
            <a:ext cx="1986054" cy="2066559"/>
          </a:xfrm>
        </p:spPr>
        <p:txBody>
          <a:bodyPr/>
          <a:lstStyle/>
          <a:p>
            <a:r>
              <a:rPr lang="en-GB"/>
              <a:t>Click icon to add picture</a:t>
            </a:r>
          </a:p>
        </p:txBody>
      </p:sp>
      <p:sp>
        <p:nvSpPr>
          <p:cNvPr id="17" name="Content Placeholder 4">
            <a:extLst>
              <a:ext uri="{FF2B5EF4-FFF2-40B4-BE49-F238E27FC236}">
                <a16:creationId xmlns:a16="http://schemas.microsoft.com/office/drawing/2014/main" id="{BD9667D7-4354-4912-A49F-9286FF805B2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
        <p:nvSpPr>
          <p:cNvPr id="18" name="Content Placeholder 4">
            <a:extLst>
              <a:ext uri="{FF2B5EF4-FFF2-40B4-BE49-F238E27FC236}">
                <a16:creationId xmlns:a16="http://schemas.microsoft.com/office/drawing/2014/main" id="{324A909C-0D58-4657-A653-A46344868A6F}"/>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40541182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o Slide - polaroid right - 2 column accountabilit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2114464"/>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096CA600-FA7E-40E6-B127-128C25821FF7}"/>
              </a:ext>
            </a:extLst>
          </p:cNvPr>
          <p:cNvSpPr>
            <a:spLocks noGrp="1"/>
          </p:cNvSpPr>
          <p:nvPr>
            <p:ph type="ftr" sz="quarter" idx="12"/>
          </p:nvPr>
        </p:nvSpPr>
        <p:spPr/>
        <p:txBody>
          <a:bodyPr/>
          <a:lstStyle/>
          <a:p>
            <a:r>
              <a:rPr lang="en-GB" dirty="0"/>
              <a:t>B2C Engineering | October 2022 | Confidential</a:t>
            </a:r>
          </a:p>
        </p:txBody>
      </p:sp>
      <p:sp>
        <p:nvSpPr>
          <p:cNvPr id="7" name="Slide Number Placeholder 6">
            <a:extLst>
              <a:ext uri="{FF2B5EF4-FFF2-40B4-BE49-F238E27FC236}">
                <a16:creationId xmlns:a16="http://schemas.microsoft.com/office/drawing/2014/main" id="{D05DD8B0-FD97-490E-858A-DF96D8516D73}"/>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4" name="Picture 13" descr="Polaroid Frame PNG For Photoshop | Polaroid template, Polaroid ...">
            <a:extLst>
              <a:ext uri="{FF2B5EF4-FFF2-40B4-BE49-F238E27FC236}">
                <a16:creationId xmlns:a16="http://schemas.microsoft.com/office/drawing/2014/main" id="{8646C8C9-0104-4AA4-92B7-85B4566C7244}"/>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5" name="Picture Placeholder 3">
            <a:extLst>
              <a:ext uri="{FF2B5EF4-FFF2-40B4-BE49-F238E27FC236}">
                <a16:creationId xmlns:a16="http://schemas.microsoft.com/office/drawing/2014/main" id="{5C9A0EC5-E2EB-4D0A-A90F-0F8A898D2E25}"/>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
        <p:nvSpPr>
          <p:cNvPr id="12" name="Content Placeholder 2">
            <a:extLst>
              <a:ext uri="{FF2B5EF4-FFF2-40B4-BE49-F238E27FC236}">
                <a16:creationId xmlns:a16="http://schemas.microsoft.com/office/drawing/2014/main" id="{5A25A519-8E10-4EEB-86E5-26145C0126FB}"/>
              </a:ext>
            </a:extLst>
          </p:cNvPr>
          <p:cNvSpPr>
            <a:spLocks noGrp="1"/>
          </p:cNvSpPr>
          <p:nvPr>
            <p:ph idx="14"/>
          </p:nvPr>
        </p:nvSpPr>
        <p:spPr>
          <a:xfrm>
            <a:off x="4395828" y="4511581"/>
            <a:ext cx="7339750" cy="332023"/>
          </a:xfrm>
        </p:spPr>
        <p:txBody>
          <a:bodyPr>
            <a:normAutofit/>
          </a:bodyPr>
          <a:lstStyle>
            <a:lvl1pPr>
              <a:defRPr sz="1400">
                <a:latin typeface="+mj-lt"/>
              </a:defRPr>
            </a:lvl1pPr>
            <a:lvl2pPr marL="180975" indent="-180975">
              <a:buFont typeface="Arial" panose="020B0604020202020204" pitchFamily="34" charset="0"/>
              <a:buChar char="•"/>
              <a:defRPr sz="1400"/>
            </a:lvl2pPr>
            <a:lvl3pPr marL="180975" indent="219075">
              <a:buFont typeface="Arial" panose="020B0604020202020204" pitchFamily="34" charset="0"/>
              <a:buChar char="•"/>
              <a:defRPr sz="1100"/>
            </a:lvl3pPr>
            <a:lvl4pPr marL="628650" indent="-228600">
              <a:defRPr sz="1050"/>
            </a:lvl4pPr>
            <a:lvl5pPr marL="720725" indent="-228600">
              <a:defRPr sz="1050"/>
            </a:lvl5pPr>
          </a:lstStyle>
          <a:p>
            <a:pPr lvl="0"/>
            <a:r>
              <a:rPr lang="en-GB"/>
              <a:t>Click to edit Master text styles</a:t>
            </a:r>
          </a:p>
        </p:txBody>
      </p:sp>
      <p:sp>
        <p:nvSpPr>
          <p:cNvPr id="19" name="Content Placeholder 4">
            <a:extLst>
              <a:ext uri="{FF2B5EF4-FFF2-40B4-BE49-F238E27FC236}">
                <a16:creationId xmlns:a16="http://schemas.microsoft.com/office/drawing/2014/main" id="{57B394B5-9446-41C0-AF5C-5A2B95D6CBF9}"/>
              </a:ext>
            </a:extLst>
          </p:cNvPr>
          <p:cNvSpPr>
            <a:spLocks noGrp="1"/>
          </p:cNvSpPr>
          <p:nvPr>
            <p:ph sz="quarter" idx="16"/>
          </p:nvPr>
        </p:nvSpPr>
        <p:spPr>
          <a:xfrm>
            <a:off x="4395828"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
        <p:nvSpPr>
          <p:cNvPr id="20" name="Content Placeholder 4">
            <a:extLst>
              <a:ext uri="{FF2B5EF4-FFF2-40B4-BE49-F238E27FC236}">
                <a16:creationId xmlns:a16="http://schemas.microsoft.com/office/drawing/2014/main" id="{1F94B6FF-CC53-4260-BF47-2D62D6A0F5A3}"/>
              </a:ext>
            </a:extLst>
          </p:cNvPr>
          <p:cNvSpPr>
            <a:spLocks noGrp="1"/>
          </p:cNvSpPr>
          <p:nvPr>
            <p:ph sz="quarter" idx="17"/>
          </p:nvPr>
        </p:nvSpPr>
        <p:spPr>
          <a:xfrm>
            <a:off x="8123955" y="4873719"/>
            <a:ext cx="3611623" cy="1171575"/>
          </a:xfrm>
        </p:spPr>
        <p:txBody>
          <a:bodyPr/>
          <a:lstStyle>
            <a:lvl1pPr marL="177800" indent="-177800">
              <a:spcBef>
                <a:spcPts val="600"/>
              </a:spcBef>
              <a:buFont typeface="Arial" panose="020B0604020202020204" pitchFamily="34" charset="0"/>
              <a:buChar char="•"/>
              <a:defRPr lang="en-US" sz="1400" kern="1200" dirty="0" smtClean="0">
                <a:solidFill>
                  <a:schemeClr val="tx1"/>
                </a:solidFill>
                <a:latin typeface="+mn-lt"/>
                <a:ea typeface="+mn-ea"/>
                <a:cs typeface="+mn-cs"/>
              </a:defRPr>
            </a:lvl1pPr>
            <a:lvl2pPr marL="0" indent="0">
              <a:buNone/>
              <a:defRPr sz="1400"/>
            </a:lvl2pPr>
            <a:lvl3pPr>
              <a:spcBef>
                <a:spcPts val="300"/>
              </a:spcBef>
              <a:defRPr sz="1200"/>
            </a:lvl3pPr>
            <a:lvl4pPr>
              <a:spcBef>
                <a:spcPts val="300"/>
              </a:spcBef>
              <a:defRPr sz="1100"/>
            </a:lvl4pPr>
            <a:lvl5pPr>
              <a:spcBef>
                <a:spcPts val="300"/>
              </a:spcBef>
              <a:defRPr sz="1100"/>
            </a:lvl5pPr>
          </a:lstStyle>
          <a:p>
            <a:pPr lvl="0"/>
            <a:r>
              <a:rPr lang="en-GB"/>
              <a:t>Click to edit Master text styles</a:t>
            </a:r>
          </a:p>
        </p:txBody>
      </p:sp>
    </p:spTree>
    <p:extLst>
      <p:ext uri="{BB962C8B-B14F-4D97-AF65-F5344CB8AC3E}">
        <p14:creationId xmlns:p14="http://schemas.microsoft.com/office/powerpoint/2010/main" val="108970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Yellow">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9B83882-1578-44AF-883E-1BF579929E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 t="546" r="472" b="13374"/>
          <a:stretch/>
        </p:blipFill>
        <p:spPr>
          <a:xfrm>
            <a:off x="0" y="0"/>
            <a:ext cx="12192000" cy="6858000"/>
          </a:xfrm>
          <a:prstGeom prst="rect">
            <a:avLst/>
          </a:prstGeom>
        </p:spPr>
      </p:pic>
      <p:sp>
        <p:nvSpPr>
          <p:cNvPr id="38" name="Title 1">
            <a:extLst>
              <a:ext uri="{FF2B5EF4-FFF2-40B4-BE49-F238E27FC236}">
                <a16:creationId xmlns:a16="http://schemas.microsoft.com/office/drawing/2014/main" id="{6098C677-B9C4-43E6-8A18-6F0DC1613FA7}"/>
              </a:ext>
            </a:extLst>
          </p:cNvPr>
          <p:cNvSpPr>
            <a:spLocks noGrp="1"/>
          </p:cNvSpPr>
          <p:nvPr>
            <p:ph type="ctrTitle"/>
          </p:nvPr>
        </p:nvSpPr>
        <p:spPr>
          <a:xfrm>
            <a:off x="431478" y="1412876"/>
            <a:ext cx="5736993" cy="2148658"/>
          </a:xfrm>
        </p:spPr>
        <p:txBody>
          <a:bodyPr anchor="b">
            <a:normAutofit/>
          </a:bodyPr>
          <a:lstStyle>
            <a:lvl1pPr algn="l">
              <a:lnSpc>
                <a:spcPct val="90000"/>
              </a:lnSpc>
              <a:defRPr sz="4800">
                <a:solidFill>
                  <a:schemeClr val="tx2"/>
                </a:solidFill>
              </a:defRPr>
            </a:lvl1pPr>
          </a:lstStyle>
          <a:p>
            <a:r>
              <a:rPr lang="en-GB"/>
              <a:t>Click to edit Master title style</a:t>
            </a:r>
          </a:p>
        </p:txBody>
      </p:sp>
      <p:pic>
        <p:nvPicPr>
          <p:cNvPr id="118" name="Picture 117" descr="A close up of a logo&#10;&#10;Description automatically generated">
            <a:extLst>
              <a:ext uri="{FF2B5EF4-FFF2-40B4-BE49-F238E27FC236}">
                <a16:creationId xmlns:a16="http://schemas.microsoft.com/office/drawing/2014/main" id="{203DC7C9-83DA-41CA-8A20-B625858594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4329" y="488287"/>
            <a:ext cx="631854" cy="839799"/>
          </a:xfrm>
          <a:prstGeom prst="rect">
            <a:avLst/>
          </a:prstGeom>
        </p:spPr>
      </p:pic>
      <p:sp>
        <p:nvSpPr>
          <p:cNvPr id="43" name="Subtitle 2">
            <a:extLst>
              <a:ext uri="{FF2B5EF4-FFF2-40B4-BE49-F238E27FC236}">
                <a16:creationId xmlns:a16="http://schemas.microsoft.com/office/drawing/2014/main" id="{215CDFD4-67F2-4120-B0BC-64B6F55F1F50}"/>
              </a:ext>
            </a:extLst>
          </p:cNvPr>
          <p:cNvSpPr>
            <a:spLocks noGrp="1"/>
          </p:cNvSpPr>
          <p:nvPr>
            <p:ph type="subTitle" idx="1" hasCustomPrompt="1"/>
          </p:nvPr>
        </p:nvSpPr>
        <p:spPr>
          <a:xfrm>
            <a:off x="482279" y="4042365"/>
            <a:ext cx="5686193" cy="817562"/>
          </a:xfrm>
        </p:spPr>
        <p:txBody>
          <a:bodyPr vert="horz" lIns="0" tIns="0" rIns="0" bIns="0" rtlCol="0" anchor="t">
            <a:normAutofit/>
          </a:bodyPr>
          <a:lstStyle>
            <a:lvl1pPr>
              <a:defRPr lang="en-GB" sz="1800" dirty="0">
                <a:solidFill>
                  <a:schemeClr val="tx1"/>
                </a:solidFill>
                <a:ea typeface="+mj-ea"/>
                <a:cs typeface="+mj-cs"/>
              </a:defRPr>
            </a:lvl1pPr>
          </a:lstStyle>
          <a:p>
            <a:pPr lvl="0">
              <a:spcBef>
                <a:spcPct val="0"/>
              </a:spcBef>
            </a:pPr>
            <a:r>
              <a:rPr lang="en-US"/>
              <a:t>Subtitle or presenter name here</a:t>
            </a:r>
            <a:endParaRPr lang="en-GB"/>
          </a:p>
        </p:txBody>
      </p:sp>
    </p:spTree>
    <p:extLst>
      <p:ext uri="{BB962C8B-B14F-4D97-AF65-F5344CB8AC3E}">
        <p14:creationId xmlns:p14="http://schemas.microsoft.com/office/powerpoint/2010/main" val="2869603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3" name="Footer Placeholder 2">
            <a:extLst>
              <a:ext uri="{FF2B5EF4-FFF2-40B4-BE49-F238E27FC236}">
                <a16:creationId xmlns:a16="http://schemas.microsoft.com/office/drawing/2014/main" id="{3C10B28B-14C0-4013-8E7A-B1D21ADB14E8}"/>
              </a:ext>
            </a:extLst>
          </p:cNvPr>
          <p:cNvSpPr>
            <a:spLocks noGrp="1"/>
          </p:cNvSpPr>
          <p:nvPr>
            <p:ph type="ftr" sz="quarter" idx="10"/>
          </p:nvPr>
        </p:nvSpPr>
        <p:spPr/>
        <p:txBody>
          <a:bodyPr/>
          <a:lstStyle/>
          <a:p>
            <a:r>
              <a:rPr lang="en-GB" dirty="0"/>
              <a:t>B2C Engineering | October 2022 | Confidential</a:t>
            </a:r>
          </a:p>
        </p:txBody>
      </p:sp>
      <p:sp>
        <p:nvSpPr>
          <p:cNvPr id="4" name="Slide Number Placeholder 3">
            <a:extLst>
              <a:ext uri="{FF2B5EF4-FFF2-40B4-BE49-F238E27FC236}">
                <a16:creationId xmlns:a16="http://schemas.microsoft.com/office/drawing/2014/main" id="{C5B2A7E1-2CBC-478E-B963-4285B378423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74023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CB2DF-AC6C-4912-AE67-CB63B30C2B23}"/>
              </a:ext>
            </a:extLst>
          </p:cNvPr>
          <p:cNvSpPr>
            <a:spLocks noGrp="1"/>
          </p:cNvSpPr>
          <p:nvPr>
            <p:ph type="ftr" sz="quarter" idx="10"/>
          </p:nvPr>
        </p:nvSpPr>
        <p:spPr/>
        <p:txBody>
          <a:bodyPr/>
          <a:lstStyle/>
          <a:p>
            <a:r>
              <a:rPr lang="en-GB" dirty="0"/>
              <a:t>B2C Engineering | October 2022 | Confidential</a:t>
            </a:r>
          </a:p>
        </p:txBody>
      </p:sp>
      <p:sp>
        <p:nvSpPr>
          <p:cNvPr id="3" name="Slide Number Placeholder 2">
            <a:extLst>
              <a:ext uri="{FF2B5EF4-FFF2-40B4-BE49-F238E27FC236}">
                <a16:creationId xmlns:a16="http://schemas.microsoft.com/office/drawing/2014/main" id="{57109C09-035F-4283-9CD7-8251DD7FE772}"/>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181774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2D7A-50CC-4FB6-B681-3486677B3CF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258DC3-C20C-472B-8A11-D136A723F7A3}"/>
              </a:ext>
            </a:extLst>
          </p:cNvPr>
          <p:cNvSpPr>
            <a:spLocks noGrp="1"/>
          </p:cNvSpPr>
          <p:nvPr>
            <p:ph idx="1"/>
          </p:nvPr>
        </p:nvSpPr>
        <p:spPr>
          <a:xfrm>
            <a:off x="480391" y="1647732"/>
            <a:ext cx="1123218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Footer Placeholder 3">
            <a:extLst>
              <a:ext uri="{FF2B5EF4-FFF2-40B4-BE49-F238E27FC236}">
                <a16:creationId xmlns:a16="http://schemas.microsoft.com/office/drawing/2014/main" id="{716AF930-3085-4062-9D1B-7C6735E313E0}"/>
              </a:ext>
            </a:extLst>
          </p:cNvPr>
          <p:cNvSpPr>
            <a:spLocks noGrp="1"/>
          </p:cNvSpPr>
          <p:nvPr>
            <p:ph type="ftr" sz="quarter" idx="10"/>
          </p:nvPr>
        </p:nvSpPr>
        <p:spPr/>
        <p:txBody>
          <a:bodyPr/>
          <a:lstStyle/>
          <a:p>
            <a:r>
              <a:rPr lang="en-GB"/>
              <a:t>Reinventing bp | May 2020 | Confidential</a:t>
            </a:r>
          </a:p>
        </p:txBody>
      </p:sp>
      <p:sp>
        <p:nvSpPr>
          <p:cNvPr id="5" name="Slide Number Placeholder 4">
            <a:extLst>
              <a:ext uri="{FF2B5EF4-FFF2-40B4-BE49-F238E27FC236}">
                <a16:creationId xmlns:a16="http://schemas.microsoft.com/office/drawing/2014/main" id="{947DBC8F-8A4C-4EE1-979E-1D81B5ED65EE}"/>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1326319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9BE5F-90CB-446A-805A-D50D829467BB}"/>
              </a:ext>
            </a:extLst>
          </p:cNvPr>
          <p:cNvSpPr>
            <a:spLocks noGrp="1"/>
          </p:cNvSpPr>
          <p:nvPr>
            <p:ph sz="half" idx="1"/>
          </p:nvPr>
        </p:nvSpPr>
        <p:spPr>
          <a:xfrm>
            <a:off x="480390" y="1647733"/>
            <a:ext cx="547193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4DBE8D8-1378-42BE-B2CF-76C1852E0E5B}"/>
              </a:ext>
            </a:extLst>
          </p:cNvPr>
          <p:cNvSpPr>
            <a:spLocks noGrp="1"/>
          </p:cNvSpPr>
          <p:nvPr>
            <p:ph sz="half" idx="2"/>
          </p:nvPr>
        </p:nvSpPr>
        <p:spPr>
          <a:xfrm>
            <a:off x="6239677" y="1647733"/>
            <a:ext cx="5471933" cy="41577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F751AD45-AC76-43C2-9F33-947B1C1F28D2}"/>
              </a:ext>
            </a:extLst>
          </p:cNvPr>
          <p:cNvSpPr>
            <a:spLocks noGrp="1"/>
          </p:cNvSpPr>
          <p:nvPr>
            <p:ph type="title"/>
          </p:nvPr>
        </p:nvSpPr>
        <p:spPr/>
        <p:txBody>
          <a:bodyPr/>
          <a:lstStyle/>
          <a:p>
            <a:r>
              <a:rPr lang="en-GB"/>
              <a:t>Click to edit Master title style</a:t>
            </a:r>
          </a:p>
        </p:txBody>
      </p:sp>
      <p:sp>
        <p:nvSpPr>
          <p:cNvPr id="5" name="Footer Placeholder 4">
            <a:extLst>
              <a:ext uri="{FF2B5EF4-FFF2-40B4-BE49-F238E27FC236}">
                <a16:creationId xmlns:a16="http://schemas.microsoft.com/office/drawing/2014/main" id="{A2404433-E10D-4D44-8C55-B9B852976EF4}"/>
              </a:ext>
            </a:extLst>
          </p:cNvPr>
          <p:cNvSpPr>
            <a:spLocks noGrp="1"/>
          </p:cNvSpPr>
          <p:nvPr>
            <p:ph type="ftr" sz="quarter" idx="10"/>
          </p:nvPr>
        </p:nvSpPr>
        <p:spPr/>
        <p:txBody>
          <a:bodyPr/>
          <a:lstStyle/>
          <a:p>
            <a:r>
              <a:rPr lang="en-GB"/>
              <a:t>Reinventing bp | May 2020 | Confidential</a:t>
            </a:r>
          </a:p>
        </p:txBody>
      </p:sp>
      <p:sp>
        <p:nvSpPr>
          <p:cNvPr id="6" name="Slide Number Placeholder 5">
            <a:extLst>
              <a:ext uri="{FF2B5EF4-FFF2-40B4-BE49-F238E27FC236}">
                <a16:creationId xmlns:a16="http://schemas.microsoft.com/office/drawing/2014/main" id="{C2C93DF8-C3C9-483A-B32A-4EE18B51FE84}"/>
              </a:ext>
            </a:extLst>
          </p:cNvPr>
          <p:cNvSpPr>
            <a:spLocks noGrp="1"/>
          </p:cNvSpPr>
          <p:nvPr>
            <p:ph type="sldNum" sz="quarter" idx="11"/>
          </p:nvPr>
        </p:nvSpPr>
        <p:spPr/>
        <p:txBody>
          <a:bodyPr/>
          <a:lstStyle/>
          <a:p>
            <a:fld id="{FD1F4323-79E7-4B0A-8BF1-020DD8438F7F}" type="slidenum">
              <a:rPr lang="en-GB" smtClean="0"/>
              <a:pPr/>
              <a:t>‹#›</a:t>
            </a:fld>
            <a:endParaRPr lang="en-GB"/>
          </a:p>
        </p:txBody>
      </p:sp>
    </p:spTree>
    <p:extLst>
      <p:ext uri="{BB962C8B-B14F-4D97-AF65-F5344CB8AC3E}">
        <p14:creationId xmlns:p14="http://schemas.microsoft.com/office/powerpoint/2010/main" val="14800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o Slide - EV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28DC-695D-441B-8B0E-E5853A544E74}"/>
              </a:ext>
            </a:extLst>
          </p:cNvPr>
          <p:cNvSpPr>
            <a:spLocks noGrp="1"/>
          </p:cNvSpPr>
          <p:nvPr>
            <p:ph type="title"/>
          </p:nvPr>
        </p:nvSpPr>
        <p:spPr/>
        <p:txBody>
          <a:bodyPr/>
          <a:lstStyle/>
          <a:p>
            <a:r>
              <a:rPr lang="en-GB"/>
              <a:t>Click to edit Master title style</a:t>
            </a:r>
          </a:p>
        </p:txBody>
      </p:sp>
      <p:sp>
        <p:nvSpPr>
          <p:cNvPr id="6" name="Content Placeholder 2">
            <a:extLst>
              <a:ext uri="{FF2B5EF4-FFF2-40B4-BE49-F238E27FC236}">
                <a16:creationId xmlns:a16="http://schemas.microsoft.com/office/drawing/2014/main" id="{5B2EACA7-2591-4692-8DF1-0A51BC2B57AA}"/>
              </a:ext>
            </a:extLst>
          </p:cNvPr>
          <p:cNvSpPr>
            <a:spLocks noGrp="1"/>
          </p:cNvSpPr>
          <p:nvPr>
            <p:ph idx="1"/>
          </p:nvPr>
        </p:nvSpPr>
        <p:spPr>
          <a:xfrm>
            <a:off x="4372824" y="1935160"/>
            <a:ext cx="7339750" cy="3870328"/>
          </a:xfrm>
        </p:spPr>
        <p:txBody>
          <a:bodyPr>
            <a:normAutofit/>
          </a:bodyPr>
          <a:lstStyle>
            <a:lvl1pPr>
              <a:defRPr sz="1400">
                <a:latin typeface="+mj-lt"/>
              </a:defRPr>
            </a:lvl1pPr>
            <a:lvl2pPr marL="0" indent="0">
              <a:buNone/>
              <a:defRPr sz="1400"/>
            </a:lvl2pPr>
            <a:lvl3pPr marL="0" indent="219075">
              <a:buFont typeface="Arial" panose="020B0604020202020204" pitchFamily="34" charset="0"/>
              <a:buChar char="•"/>
              <a:defRPr sz="1100"/>
            </a:lvl3pPr>
            <a:lvl4pPr marL="442913" indent="-228600">
              <a:defRPr sz="1050"/>
            </a:lvl4pPr>
            <a:lvl5pPr marL="720725" indent="-2286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680BA78C-EC32-4D75-ADB6-7389D9E8E2FA}"/>
              </a:ext>
            </a:extLst>
          </p:cNvPr>
          <p:cNvSpPr>
            <a:spLocks noGrp="1"/>
          </p:cNvSpPr>
          <p:nvPr>
            <p:ph type="body" sz="quarter" idx="10" hasCustomPrompt="1"/>
          </p:nvPr>
        </p:nvSpPr>
        <p:spPr>
          <a:xfrm>
            <a:off x="445132" y="1758507"/>
            <a:ext cx="3830638" cy="946593"/>
          </a:xfrm>
        </p:spPr>
        <p:txBody>
          <a:bodyPr/>
          <a:lstStyle>
            <a:lvl1pPr>
              <a:defRPr lang="en-US" sz="3200" kern="1200" dirty="0" smtClean="0">
                <a:solidFill>
                  <a:schemeClr val="tx1"/>
                </a:solidFill>
                <a:latin typeface="Univers for BP Light" panose="020B0403020202020204" pitchFamily="34" charset="0"/>
                <a:ea typeface="Calibri" panose="020F0502020204030204" pitchFamily="34" charset="0"/>
                <a:cs typeface="+mn-cs"/>
              </a:defRPr>
            </a:lvl1pPr>
          </a:lstStyle>
          <a:p>
            <a:pPr marL="0" lvl="0" algn="l" defTabSz="914400" rtl="0" eaLnBrk="1" latinLnBrk="0" hangingPunct="1">
              <a:defRPr/>
            </a:pPr>
            <a:r>
              <a:rPr lang="en-US"/>
              <a:t>Insert name</a:t>
            </a:r>
            <a:endParaRPr lang="en-GB"/>
          </a:p>
        </p:txBody>
      </p:sp>
      <p:sp>
        <p:nvSpPr>
          <p:cNvPr id="3" name="Footer Placeholder 2">
            <a:extLst>
              <a:ext uri="{FF2B5EF4-FFF2-40B4-BE49-F238E27FC236}">
                <a16:creationId xmlns:a16="http://schemas.microsoft.com/office/drawing/2014/main" id="{43C8496B-9EA4-4E33-A4FA-96D167491387}"/>
              </a:ext>
            </a:extLst>
          </p:cNvPr>
          <p:cNvSpPr>
            <a:spLocks noGrp="1"/>
          </p:cNvSpPr>
          <p:nvPr>
            <p:ph type="ftr" sz="quarter" idx="12"/>
          </p:nvPr>
        </p:nvSpPr>
        <p:spPr/>
        <p:txBody>
          <a:bodyPr/>
          <a:lstStyle/>
          <a:p>
            <a:r>
              <a:rPr lang="en-GB"/>
              <a:t>Reinventing bp | May 2020 | Confidential</a:t>
            </a:r>
          </a:p>
        </p:txBody>
      </p:sp>
      <p:sp>
        <p:nvSpPr>
          <p:cNvPr id="7" name="Slide Number Placeholder 6">
            <a:extLst>
              <a:ext uri="{FF2B5EF4-FFF2-40B4-BE49-F238E27FC236}">
                <a16:creationId xmlns:a16="http://schemas.microsoft.com/office/drawing/2014/main" id="{B705AECF-14E5-4BEB-A329-E66AE2761831}"/>
              </a:ext>
            </a:extLst>
          </p:cNvPr>
          <p:cNvSpPr>
            <a:spLocks noGrp="1"/>
          </p:cNvSpPr>
          <p:nvPr>
            <p:ph type="sldNum" sz="quarter" idx="13"/>
          </p:nvPr>
        </p:nvSpPr>
        <p:spPr/>
        <p:txBody>
          <a:bodyPr/>
          <a:lstStyle/>
          <a:p>
            <a:fld id="{FD1F4323-79E7-4B0A-8BF1-020DD8438F7F}" type="slidenum">
              <a:rPr lang="en-GB" smtClean="0"/>
              <a:pPr/>
              <a:t>‹#›</a:t>
            </a:fld>
            <a:endParaRPr lang="en-GB"/>
          </a:p>
        </p:txBody>
      </p:sp>
      <p:pic>
        <p:nvPicPr>
          <p:cNvPr id="10" name="Picture 9" descr="Polaroid Frame PNG For Photoshop | Polaroid template, Polaroid ...">
            <a:extLst>
              <a:ext uri="{FF2B5EF4-FFF2-40B4-BE49-F238E27FC236}">
                <a16:creationId xmlns:a16="http://schemas.microsoft.com/office/drawing/2014/main" id="{30FAFF71-3676-4E51-8A2D-94DC8F6D4F01}"/>
              </a:ext>
            </a:extLst>
          </p:cNvPr>
          <p:cNvPicPr>
            <a:picLocks noChangeAspect="1" noChangeArrowheads="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17667" r="17667"/>
          <a:stretch/>
        </p:blipFill>
        <p:spPr bwMode="auto">
          <a:xfrm rot="325010">
            <a:off x="1357857" y="2766663"/>
            <a:ext cx="2663234" cy="3088800"/>
          </a:xfrm>
          <a:custGeom>
            <a:avLst/>
            <a:gdLst>
              <a:gd name="connsiteX0" fmla="*/ 573932 w 4927600"/>
              <a:gd name="connsiteY0" fmla="*/ 535435 h 5715000"/>
              <a:gd name="connsiteX1" fmla="*/ 573932 w 4927600"/>
              <a:gd name="connsiteY1" fmla="*/ 4317855 h 5715000"/>
              <a:gd name="connsiteX2" fmla="*/ 4267614 w 4927600"/>
              <a:gd name="connsiteY2" fmla="*/ 4317855 h 5715000"/>
              <a:gd name="connsiteX3" fmla="*/ 4267614 w 4927600"/>
              <a:gd name="connsiteY3" fmla="*/ 535435 h 5715000"/>
              <a:gd name="connsiteX4" fmla="*/ 0 w 4927600"/>
              <a:gd name="connsiteY4" fmla="*/ 0 h 5715000"/>
              <a:gd name="connsiteX5" fmla="*/ 4927600 w 4927600"/>
              <a:gd name="connsiteY5" fmla="*/ 0 h 5715000"/>
              <a:gd name="connsiteX6" fmla="*/ 4927600 w 4927600"/>
              <a:gd name="connsiteY6" fmla="*/ 5715000 h 5715000"/>
              <a:gd name="connsiteX7" fmla="*/ 0 w 4927600"/>
              <a:gd name="connsiteY7" fmla="*/ 571500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7600" h="5715000">
                <a:moveTo>
                  <a:pt x="573932" y="535435"/>
                </a:moveTo>
                <a:lnTo>
                  <a:pt x="573932" y="4317855"/>
                </a:lnTo>
                <a:lnTo>
                  <a:pt x="4267614" y="4317855"/>
                </a:lnTo>
                <a:lnTo>
                  <a:pt x="4267614" y="535435"/>
                </a:lnTo>
                <a:close/>
                <a:moveTo>
                  <a:pt x="0" y="0"/>
                </a:moveTo>
                <a:lnTo>
                  <a:pt x="4927600" y="0"/>
                </a:lnTo>
                <a:lnTo>
                  <a:pt x="4927600" y="5715000"/>
                </a:lnTo>
                <a:lnTo>
                  <a:pt x="0" y="5715000"/>
                </a:lnTo>
                <a:close/>
              </a:path>
            </a:pathLst>
          </a:custGeom>
          <a:noFill/>
          <a:extLst>
            <a:ext uri="{909E8E84-426E-40DD-AFC4-6F175D3DCCD1}">
              <a14:hiddenFill xmlns:a14="http://schemas.microsoft.com/office/drawing/2010/main">
                <a:solidFill>
                  <a:srgbClr val="FFFFFF"/>
                </a:solidFill>
              </a14:hiddenFill>
            </a:ext>
          </a:extLst>
        </p:spPr>
      </p:pic>
      <p:sp>
        <p:nvSpPr>
          <p:cNvPr id="11" name="Picture Placeholder 3">
            <a:extLst>
              <a:ext uri="{FF2B5EF4-FFF2-40B4-BE49-F238E27FC236}">
                <a16:creationId xmlns:a16="http://schemas.microsoft.com/office/drawing/2014/main" id="{58988E19-1826-483E-9F79-43391350EACB}"/>
              </a:ext>
            </a:extLst>
          </p:cNvPr>
          <p:cNvSpPr>
            <a:spLocks noGrp="1"/>
          </p:cNvSpPr>
          <p:nvPr>
            <p:ph type="pic" sz="quarter" idx="11"/>
          </p:nvPr>
        </p:nvSpPr>
        <p:spPr>
          <a:xfrm rot="334449">
            <a:off x="1708065" y="3042875"/>
            <a:ext cx="1986054" cy="2066559"/>
          </a:xfrm>
        </p:spPr>
        <p:txBody>
          <a:bodyPr/>
          <a:lstStyle/>
          <a:p>
            <a:r>
              <a:rPr lang="en-GB"/>
              <a:t>Click icon to add picture</a:t>
            </a:r>
          </a:p>
        </p:txBody>
      </p:sp>
    </p:spTree>
    <p:extLst>
      <p:ext uri="{BB962C8B-B14F-4D97-AF65-F5344CB8AC3E}">
        <p14:creationId xmlns:p14="http://schemas.microsoft.com/office/powerpoint/2010/main" val="219872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ags" Target="../tags/tag7.xml"/><Relationship Id="rId3" Type="http://schemas.openxmlformats.org/officeDocument/2006/relationships/slideLayout" Target="../slideLayouts/slideLayout19.xml"/><Relationship Id="rId21" Type="http://schemas.openxmlformats.org/officeDocument/2006/relationships/image" Target="../media/image2.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ags" Target="../tags/tag6.xml"/><Relationship Id="rId2" Type="http://schemas.openxmlformats.org/officeDocument/2006/relationships/slideLayout" Target="../slideLayouts/slideLayout18.xml"/><Relationship Id="rId16" Type="http://schemas.openxmlformats.org/officeDocument/2006/relationships/theme" Target="../theme/theme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5.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ags" Target="../tags/tag12.xml"/><Relationship Id="rId3" Type="http://schemas.openxmlformats.org/officeDocument/2006/relationships/slideLayout" Target="../slideLayouts/slideLayout34.xml"/><Relationship Id="rId21"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ags" Target="../tags/tag11.xml"/><Relationship Id="rId2" Type="http://schemas.openxmlformats.org/officeDocument/2006/relationships/slideLayout" Target="../slideLayouts/slideLayout33.xml"/><Relationship Id="rId16" Type="http://schemas.openxmlformats.org/officeDocument/2006/relationships/theme" Target="../theme/theme3.xml"/><Relationship Id="rId20" Type="http://schemas.openxmlformats.org/officeDocument/2006/relationships/image" Target="../media/image1.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oleObject" Target="../embeddings/oleObject9.bin"/><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ags" Target="../tags/tag17.xml"/><Relationship Id="rId3" Type="http://schemas.openxmlformats.org/officeDocument/2006/relationships/slideLayout" Target="../slideLayouts/slideLayout49.xml"/><Relationship Id="rId21" Type="http://schemas.openxmlformats.org/officeDocument/2006/relationships/image" Target="../media/image2.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ags" Target="../tags/tag16.xml"/><Relationship Id="rId2" Type="http://schemas.openxmlformats.org/officeDocument/2006/relationships/slideLayout" Target="../slideLayouts/slideLayout48.xml"/><Relationship Id="rId16" Type="http://schemas.openxmlformats.org/officeDocument/2006/relationships/theme" Target="../theme/theme4.xml"/><Relationship Id="rId20"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oleObject" Target="../embeddings/oleObject13.bin"/><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100000">
              <a:schemeClr val="bg1">
                <a:lumMod val="85000"/>
              </a:schemeClr>
            </a:gs>
            <a:gs pos="34000">
              <a:schemeClr val="bg1"/>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214AF9E-1AB6-43B4-B8FE-F4DB816A4759}"/>
              </a:ext>
            </a:extLst>
          </p:cNvPr>
          <p:cNvGraphicFramePr>
            <a:graphicFrameLocks noChangeAspect="1"/>
          </p:cNvGraphicFramePr>
          <p:nvPr userDrawn="1">
            <p:custDataLst>
              <p:tags r:id="rId18"/>
            </p:custDataLst>
            <p:extLst>
              <p:ext uri="{D42A27DB-BD31-4B8C-83A1-F6EECF244321}">
                <p14:modId xmlns:p14="http://schemas.microsoft.com/office/powerpoint/2010/main" val="421406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70" imgH="469" progId="TCLayout.ActiveDocument.1">
                  <p:embed/>
                </p:oleObj>
              </mc:Choice>
              <mc:Fallback>
                <p:oleObj name="think-cell Slide" r:id="rId20" imgW="470" imgH="469" progId="TCLayout.ActiveDocument.1">
                  <p:embed/>
                  <p:pic>
                    <p:nvPicPr>
                      <p:cNvPr id="7" name="Object 6" hidden="1">
                        <a:extLst>
                          <a:ext uri="{FF2B5EF4-FFF2-40B4-BE49-F238E27FC236}">
                            <a16:creationId xmlns:a16="http://schemas.microsoft.com/office/drawing/2014/main" id="{1214AF9E-1AB6-43B4-B8FE-F4DB816A4759}"/>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578A4-EA29-4CEA-AEF5-F2F94A51CDC2}"/>
              </a:ext>
            </a:extLst>
          </p:cNvPr>
          <p:cNvSpPr/>
          <p:nvPr userDrawn="1">
            <p:custDataLst>
              <p:tags r:id="rId1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Univers for BP Light" panose="020B0403020202020204" pitchFamily="34" charset="0"/>
              <a:ea typeface="+mj-ea"/>
              <a:cs typeface="+mj-cs"/>
              <a:sym typeface="Univers for BP Light" panose="020B0403020202020204" pitchFamily="34" charset="0"/>
            </a:endParaRPr>
          </a:p>
        </p:txBody>
      </p:sp>
      <p:sp>
        <p:nvSpPr>
          <p:cNvPr id="2" name="Title Placeholder 1">
            <a:extLst>
              <a:ext uri="{FF2B5EF4-FFF2-40B4-BE49-F238E27FC236}">
                <a16:creationId xmlns:a16="http://schemas.microsoft.com/office/drawing/2014/main" id="{289B0CFF-392D-4EA6-BB15-CE26E70E25A8}"/>
              </a:ext>
            </a:extLst>
          </p:cNvPr>
          <p:cNvSpPr>
            <a:spLocks noGrp="1"/>
          </p:cNvSpPr>
          <p:nvPr>
            <p:ph type="title"/>
          </p:nvPr>
        </p:nvSpPr>
        <p:spPr>
          <a:xfrm>
            <a:off x="450574" y="655020"/>
            <a:ext cx="9684372" cy="992712"/>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1FAA7AD1-71FE-4D26-B11C-7361C2320B09}"/>
              </a:ext>
            </a:extLst>
          </p:cNvPr>
          <p:cNvSpPr>
            <a:spLocks noGrp="1"/>
          </p:cNvSpPr>
          <p:nvPr>
            <p:ph type="body" idx="1"/>
          </p:nvPr>
        </p:nvSpPr>
        <p:spPr>
          <a:xfrm>
            <a:off x="480392" y="1647732"/>
            <a:ext cx="9684372" cy="4157756"/>
          </a:xfrm>
          <a:prstGeom prst="rect">
            <a:avLst/>
          </a:prstGeom>
        </p:spPr>
        <p:txBody>
          <a:bodyPr vert="horz" lIns="0" tIns="0" rIns="0" bIns="0" rtlCol="0">
            <a:normAutofit/>
          </a:bodyPr>
          <a:lstStyle/>
          <a:p>
            <a:pPr lvl="0"/>
            <a:r>
              <a:rPr lang="en-US"/>
              <a:t>First text level</a:t>
            </a:r>
          </a:p>
          <a:p>
            <a:pPr lvl="1"/>
            <a:r>
              <a:rPr lang="en-US"/>
              <a:t>First bullet level</a:t>
            </a:r>
          </a:p>
          <a:p>
            <a:pPr lvl="2"/>
            <a:r>
              <a:rPr lang="en-US"/>
              <a:t>Second bullet level</a:t>
            </a:r>
          </a:p>
          <a:p>
            <a:pPr lvl="3"/>
            <a:r>
              <a:rPr lang="en-US"/>
              <a:t>Third bullet level</a:t>
            </a:r>
          </a:p>
          <a:p>
            <a:pPr lvl="4"/>
            <a:r>
              <a:rPr lang="en-US"/>
              <a:t>Fourth bullet level</a:t>
            </a:r>
            <a:endParaRPr lang="en-GB"/>
          </a:p>
        </p:txBody>
      </p:sp>
      <p:sp>
        <p:nvSpPr>
          <p:cNvPr id="5" name="Footer Placeholder 4">
            <a:extLst>
              <a:ext uri="{FF2B5EF4-FFF2-40B4-BE49-F238E27FC236}">
                <a16:creationId xmlns:a16="http://schemas.microsoft.com/office/drawing/2014/main" id="{8D73B964-77F7-44E8-8348-58E8FD8D13C2}"/>
              </a:ext>
            </a:extLst>
          </p:cNvPr>
          <p:cNvSpPr>
            <a:spLocks noGrp="1"/>
          </p:cNvSpPr>
          <p:nvPr>
            <p:ph type="ftr" sz="quarter" idx="3"/>
          </p:nvPr>
        </p:nvSpPr>
        <p:spPr>
          <a:xfrm>
            <a:off x="784800" y="6228000"/>
            <a:ext cx="9370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a:t>Reinventing bp | May 2020 | Confidential</a:t>
            </a:r>
          </a:p>
        </p:txBody>
      </p:sp>
      <p:sp>
        <p:nvSpPr>
          <p:cNvPr id="9" name="Slide Number Placeholder 8">
            <a:extLst>
              <a:ext uri="{FF2B5EF4-FFF2-40B4-BE49-F238E27FC236}">
                <a16:creationId xmlns:a16="http://schemas.microsoft.com/office/drawing/2014/main" id="{72BDD095-6FCE-4C9D-B393-AAEE30F170CC}"/>
              </a:ext>
            </a:extLst>
          </p:cNvPr>
          <p:cNvSpPr>
            <a:spLocks noGrp="1"/>
          </p:cNvSpPr>
          <p:nvPr>
            <p:ph type="sldNum" sz="quarter" idx="4"/>
          </p:nvPr>
        </p:nvSpPr>
        <p:spPr>
          <a:xfrm>
            <a:off x="406800" y="6228000"/>
            <a:ext cx="367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D1F4323-79E7-4B0A-8BF1-020DD8438F7F}" type="slidenum">
              <a:rPr lang="en-GB" smtClean="0"/>
              <a:pPr/>
              <a:t>‹#›</a:t>
            </a:fld>
            <a:endParaRPr lang="en-GB"/>
          </a:p>
        </p:txBody>
      </p:sp>
      <p:pic>
        <p:nvPicPr>
          <p:cNvPr id="14" name="Picture 13">
            <a:extLst>
              <a:ext uri="{FF2B5EF4-FFF2-40B4-BE49-F238E27FC236}">
                <a16:creationId xmlns:a16="http://schemas.microsoft.com/office/drawing/2014/main" id="{F0C54F94-AF58-4CD0-ADEB-4CE6EC24EF3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063753" y="488287"/>
            <a:ext cx="634810" cy="839799"/>
          </a:xfrm>
          <a:prstGeom prst="rect">
            <a:avLst/>
          </a:prstGeom>
        </p:spPr>
      </p:pic>
      <p:pic>
        <p:nvPicPr>
          <p:cNvPr id="11" name="Graphic 10">
            <a:extLst>
              <a:ext uri="{FF2B5EF4-FFF2-40B4-BE49-F238E27FC236}">
                <a16:creationId xmlns:a16="http://schemas.microsoft.com/office/drawing/2014/main" id="{D55768C2-8949-468C-AB76-99075E70307D}"/>
              </a:ext>
            </a:extLst>
          </p:cNvPr>
          <p:cNvPicPr>
            <a:picLocks noChangeAspect="1"/>
          </p:cNvPicPr>
          <p:nvPr userDrawn="1"/>
        </p:nvPicPr>
        <p:blipFill>
          <a:blip r:embed="rId23">
            <a:extLst>
              <a:ext uri="{28A0092B-C50C-407E-A947-70E740481C1C}">
                <a14:useLocalDpi xmlns:a14="http://schemas.microsoft.com/office/drawing/2010/main" val="0"/>
              </a:ext>
            </a:extLst>
          </a:blip>
          <a:srcRect/>
          <a:stretch/>
        </p:blipFill>
        <p:spPr>
          <a:xfrm>
            <a:off x="11277189" y="6162307"/>
            <a:ext cx="752983" cy="477997"/>
          </a:xfrm>
          <a:prstGeom prst="rect">
            <a:avLst/>
          </a:prstGeom>
        </p:spPr>
      </p:pic>
    </p:spTree>
    <p:extLst>
      <p:ext uri="{BB962C8B-B14F-4D97-AF65-F5344CB8AC3E}">
        <p14:creationId xmlns:p14="http://schemas.microsoft.com/office/powerpoint/2010/main" val="4084970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38" r:id="rId16"/>
  </p:sldLayoutIdLst>
  <p:hf hd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2pPr>
      <a:lvl3pPr marL="447675"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663575"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928688"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02">
          <p15:clr>
            <a:srgbClr val="F26B43"/>
          </p15:clr>
        </p15:guide>
        <p15:guide id="4" pos="6403">
          <p15:clr>
            <a:srgbClr val="F26B43"/>
          </p15:clr>
        </p15:guide>
        <p15:guide id="5" orient="horz" pos="346">
          <p15:clr>
            <a:srgbClr val="F26B43"/>
          </p15:clr>
        </p15:guide>
        <p15:guide id="6" orient="horz" pos="4065">
          <p15:clr>
            <a:srgbClr val="F26B43"/>
          </p15:clr>
        </p15:guide>
        <p15:guide id="7" orient="horz" pos="622">
          <p15:clr>
            <a:srgbClr val="F26B43"/>
          </p15:clr>
        </p15:guide>
        <p15:guide id="8" orient="horz" pos="3657">
          <p15:clr>
            <a:srgbClr val="F26B43"/>
          </p15:clr>
        </p15:guide>
        <p15:guide id="9" pos="73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214AF9E-1AB6-43B4-B8FE-F4DB816A4759}"/>
              </a:ext>
            </a:extLst>
          </p:cNvPr>
          <p:cNvGraphicFramePr>
            <a:graphicFrameLocks noChangeAspect="1"/>
          </p:cNvGraphicFramePr>
          <p:nvPr userDrawn="1">
            <p:custDataLst>
              <p:tags r:id="rId17"/>
            </p:custDataLst>
            <p:extLst>
              <p:ext uri="{D42A27DB-BD31-4B8C-83A1-F6EECF244321}">
                <p14:modId xmlns:p14="http://schemas.microsoft.com/office/powerpoint/2010/main" val="2614760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70" imgH="469" progId="TCLayout.ActiveDocument.1">
                  <p:embed/>
                </p:oleObj>
              </mc:Choice>
              <mc:Fallback>
                <p:oleObj name="think-cell Slide" r:id="rId19" imgW="470" imgH="469" progId="TCLayout.ActiveDocument.1">
                  <p:embed/>
                  <p:pic>
                    <p:nvPicPr>
                      <p:cNvPr id="7" name="Object 6" hidden="1">
                        <a:extLst>
                          <a:ext uri="{FF2B5EF4-FFF2-40B4-BE49-F238E27FC236}">
                            <a16:creationId xmlns:a16="http://schemas.microsoft.com/office/drawing/2014/main" id="{1214AF9E-1AB6-43B4-B8FE-F4DB816A4759}"/>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578A4-EA29-4CEA-AEF5-F2F94A51CDC2}"/>
              </a:ext>
            </a:extLst>
          </p:cNvPr>
          <p:cNvSpPr/>
          <p:nvPr userDrawn="1">
            <p:custDataLst>
              <p:tags r:id="rId1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Univers for BP Light" panose="020B0403020202020204" pitchFamily="34" charset="0"/>
              <a:ea typeface="+mj-ea"/>
              <a:cs typeface="+mj-cs"/>
              <a:sym typeface="Univers for BP Light" panose="020B0403020202020204" pitchFamily="34" charset="0"/>
            </a:endParaRPr>
          </a:p>
        </p:txBody>
      </p:sp>
      <p:sp>
        <p:nvSpPr>
          <p:cNvPr id="2" name="Title Placeholder 1">
            <a:extLst>
              <a:ext uri="{FF2B5EF4-FFF2-40B4-BE49-F238E27FC236}">
                <a16:creationId xmlns:a16="http://schemas.microsoft.com/office/drawing/2014/main" id="{289B0CFF-392D-4EA6-BB15-CE26E70E25A8}"/>
              </a:ext>
            </a:extLst>
          </p:cNvPr>
          <p:cNvSpPr>
            <a:spLocks noGrp="1"/>
          </p:cNvSpPr>
          <p:nvPr>
            <p:ph type="title"/>
          </p:nvPr>
        </p:nvSpPr>
        <p:spPr>
          <a:xfrm>
            <a:off x="450574" y="655020"/>
            <a:ext cx="9684372" cy="992712"/>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AA7AD1-71FE-4D26-B11C-7361C2320B09}"/>
              </a:ext>
            </a:extLst>
          </p:cNvPr>
          <p:cNvSpPr>
            <a:spLocks noGrp="1"/>
          </p:cNvSpPr>
          <p:nvPr>
            <p:ph type="body" idx="1"/>
          </p:nvPr>
        </p:nvSpPr>
        <p:spPr>
          <a:xfrm>
            <a:off x="480392" y="1647732"/>
            <a:ext cx="9684372" cy="4157756"/>
          </a:xfrm>
          <a:prstGeom prst="rect">
            <a:avLst/>
          </a:prstGeom>
        </p:spPr>
        <p:txBody>
          <a:bodyPr vert="horz" lIns="0" tIns="0" rIns="0" bIns="0" rtlCol="0">
            <a:normAutofit/>
          </a:bodyPr>
          <a:lstStyle/>
          <a:p>
            <a:pPr lvl="0"/>
            <a:r>
              <a:rPr lang="en-US"/>
              <a:t>First text level</a:t>
            </a:r>
          </a:p>
          <a:p>
            <a:pPr lvl="1"/>
            <a:r>
              <a:rPr lang="en-US"/>
              <a:t>First bullet level</a:t>
            </a:r>
          </a:p>
          <a:p>
            <a:pPr lvl="2"/>
            <a:r>
              <a:rPr lang="en-US"/>
              <a:t>Second bullet level</a:t>
            </a:r>
          </a:p>
          <a:p>
            <a:pPr lvl="3"/>
            <a:r>
              <a:rPr lang="en-US"/>
              <a:t>Third bullet level</a:t>
            </a:r>
          </a:p>
          <a:p>
            <a:pPr lvl="4"/>
            <a:r>
              <a:rPr lang="en-US"/>
              <a:t>Fourth bullet level</a:t>
            </a:r>
            <a:endParaRPr lang="en-GB"/>
          </a:p>
        </p:txBody>
      </p:sp>
      <p:sp>
        <p:nvSpPr>
          <p:cNvPr id="5" name="Footer Placeholder 4">
            <a:extLst>
              <a:ext uri="{FF2B5EF4-FFF2-40B4-BE49-F238E27FC236}">
                <a16:creationId xmlns:a16="http://schemas.microsoft.com/office/drawing/2014/main" id="{8D73B964-77F7-44E8-8348-58E8FD8D13C2}"/>
              </a:ext>
            </a:extLst>
          </p:cNvPr>
          <p:cNvSpPr>
            <a:spLocks noGrp="1"/>
          </p:cNvSpPr>
          <p:nvPr>
            <p:ph type="ftr" sz="quarter" idx="3"/>
          </p:nvPr>
        </p:nvSpPr>
        <p:spPr>
          <a:xfrm>
            <a:off x="784800" y="6228000"/>
            <a:ext cx="9370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a:t>Reinventing bp | May 2020 | Confidential</a:t>
            </a:r>
          </a:p>
        </p:txBody>
      </p:sp>
      <p:sp>
        <p:nvSpPr>
          <p:cNvPr id="9" name="Slide Number Placeholder 8">
            <a:extLst>
              <a:ext uri="{FF2B5EF4-FFF2-40B4-BE49-F238E27FC236}">
                <a16:creationId xmlns:a16="http://schemas.microsoft.com/office/drawing/2014/main" id="{72BDD095-6FCE-4C9D-B393-AAEE30F170CC}"/>
              </a:ext>
            </a:extLst>
          </p:cNvPr>
          <p:cNvSpPr>
            <a:spLocks noGrp="1"/>
          </p:cNvSpPr>
          <p:nvPr>
            <p:ph type="sldNum" sz="quarter" idx="4"/>
          </p:nvPr>
        </p:nvSpPr>
        <p:spPr>
          <a:xfrm>
            <a:off x="406800" y="6228000"/>
            <a:ext cx="367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D1F4323-79E7-4B0A-8BF1-020DD8438F7F}" type="slidenum">
              <a:rPr lang="en-GB" smtClean="0"/>
              <a:pPr/>
              <a:t>‹#›</a:t>
            </a:fld>
            <a:endParaRPr lang="en-GB"/>
          </a:p>
        </p:txBody>
      </p:sp>
      <p:pic>
        <p:nvPicPr>
          <p:cNvPr id="14" name="Picture 13">
            <a:extLst>
              <a:ext uri="{FF2B5EF4-FFF2-40B4-BE49-F238E27FC236}">
                <a16:creationId xmlns:a16="http://schemas.microsoft.com/office/drawing/2014/main" id="{F0C54F94-AF58-4CD0-ADEB-4CE6EC24EF35}"/>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11063753" y="488287"/>
            <a:ext cx="634810" cy="839799"/>
          </a:xfrm>
          <a:prstGeom prst="rect">
            <a:avLst/>
          </a:prstGeom>
        </p:spPr>
      </p:pic>
    </p:spTree>
    <p:extLst>
      <p:ext uri="{BB962C8B-B14F-4D97-AF65-F5344CB8AC3E}">
        <p14:creationId xmlns:p14="http://schemas.microsoft.com/office/powerpoint/2010/main" val="8565001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2pPr>
      <a:lvl3pPr marL="447675"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663575"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928688"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02">
          <p15:clr>
            <a:srgbClr val="F26B43"/>
          </p15:clr>
        </p15:guide>
        <p15:guide id="4" pos="6403">
          <p15:clr>
            <a:srgbClr val="F26B43"/>
          </p15:clr>
        </p15:guide>
        <p15:guide id="5" orient="horz" pos="346">
          <p15:clr>
            <a:srgbClr val="F26B43"/>
          </p15:clr>
        </p15:guide>
        <p15:guide id="6" orient="horz" pos="4065">
          <p15:clr>
            <a:srgbClr val="F26B43"/>
          </p15:clr>
        </p15:guide>
        <p15:guide id="7" orient="horz" pos="622">
          <p15:clr>
            <a:srgbClr val="F26B43"/>
          </p15:clr>
        </p15:guide>
        <p15:guide id="8" orient="horz" pos="3657">
          <p15:clr>
            <a:srgbClr val="F26B43"/>
          </p15:clr>
        </p15:guide>
        <p15:guide id="9" pos="73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214AF9E-1AB6-43B4-B8FE-F4DB816A4759}"/>
              </a:ext>
            </a:extLst>
          </p:cNvPr>
          <p:cNvGraphicFramePr>
            <a:graphicFrameLocks noChangeAspect="1"/>
          </p:cNvGraphicFramePr>
          <p:nvPr userDrawn="1">
            <p:custDataLst>
              <p:tags r:id="rId17"/>
            </p:custDataLst>
            <p:extLst>
              <p:ext uri="{D42A27DB-BD31-4B8C-83A1-F6EECF244321}">
                <p14:modId xmlns:p14="http://schemas.microsoft.com/office/powerpoint/2010/main" val="536632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70" imgH="469" progId="TCLayout.ActiveDocument.1">
                  <p:embed/>
                </p:oleObj>
              </mc:Choice>
              <mc:Fallback>
                <p:oleObj name="think-cell Slide" r:id="rId19" imgW="470" imgH="469" progId="TCLayout.ActiveDocument.1">
                  <p:embed/>
                  <p:pic>
                    <p:nvPicPr>
                      <p:cNvPr id="7" name="Object 6" hidden="1">
                        <a:extLst>
                          <a:ext uri="{FF2B5EF4-FFF2-40B4-BE49-F238E27FC236}">
                            <a16:creationId xmlns:a16="http://schemas.microsoft.com/office/drawing/2014/main" id="{1214AF9E-1AB6-43B4-B8FE-F4DB816A4759}"/>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578A4-EA29-4CEA-AEF5-F2F94A51CDC2}"/>
              </a:ext>
            </a:extLst>
          </p:cNvPr>
          <p:cNvSpPr/>
          <p:nvPr userDrawn="1">
            <p:custDataLst>
              <p:tags r:id="rId1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Univers for BP Light" panose="020B0403020202020204" pitchFamily="34" charset="0"/>
              <a:ea typeface="+mj-ea"/>
              <a:cs typeface="+mj-cs"/>
              <a:sym typeface="Univers for BP Light" panose="020B0403020202020204" pitchFamily="34" charset="0"/>
            </a:endParaRPr>
          </a:p>
        </p:txBody>
      </p:sp>
      <p:sp>
        <p:nvSpPr>
          <p:cNvPr id="2" name="Title Placeholder 1">
            <a:extLst>
              <a:ext uri="{FF2B5EF4-FFF2-40B4-BE49-F238E27FC236}">
                <a16:creationId xmlns:a16="http://schemas.microsoft.com/office/drawing/2014/main" id="{289B0CFF-392D-4EA6-BB15-CE26E70E25A8}"/>
              </a:ext>
            </a:extLst>
          </p:cNvPr>
          <p:cNvSpPr>
            <a:spLocks noGrp="1"/>
          </p:cNvSpPr>
          <p:nvPr>
            <p:ph type="title"/>
          </p:nvPr>
        </p:nvSpPr>
        <p:spPr>
          <a:xfrm>
            <a:off x="450574" y="655020"/>
            <a:ext cx="9684372" cy="992712"/>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AA7AD1-71FE-4D26-B11C-7361C2320B09}"/>
              </a:ext>
            </a:extLst>
          </p:cNvPr>
          <p:cNvSpPr>
            <a:spLocks noGrp="1"/>
          </p:cNvSpPr>
          <p:nvPr>
            <p:ph type="body" idx="1"/>
          </p:nvPr>
        </p:nvSpPr>
        <p:spPr>
          <a:xfrm>
            <a:off x="480392" y="1647732"/>
            <a:ext cx="9684372" cy="4157756"/>
          </a:xfrm>
          <a:prstGeom prst="rect">
            <a:avLst/>
          </a:prstGeom>
        </p:spPr>
        <p:txBody>
          <a:bodyPr vert="horz" lIns="0" tIns="0" rIns="0" bIns="0" rtlCol="0">
            <a:normAutofit/>
          </a:bodyPr>
          <a:lstStyle/>
          <a:p>
            <a:pPr lvl="0"/>
            <a:r>
              <a:rPr lang="en-US"/>
              <a:t>First text level</a:t>
            </a:r>
          </a:p>
          <a:p>
            <a:pPr lvl="1"/>
            <a:r>
              <a:rPr lang="en-US"/>
              <a:t>First bullet level</a:t>
            </a:r>
          </a:p>
          <a:p>
            <a:pPr lvl="2"/>
            <a:r>
              <a:rPr lang="en-US"/>
              <a:t>Second bullet level</a:t>
            </a:r>
          </a:p>
          <a:p>
            <a:pPr lvl="3"/>
            <a:r>
              <a:rPr lang="en-US"/>
              <a:t>Third bullet level</a:t>
            </a:r>
          </a:p>
          <a:p>
            <a:pPr lvl="4"/>
            <a:r>
              <a:rPr lang="en-US"/>
              <a:t>Fourth bullet level</a:t>
            </a:r>
            <a:endParaRPr lang="en-GB"/>
          </a:p>
        </p:txBody>
      </p:sp>
      <p:sp>
        <p:nvSpPr>
          <p:cNvPr id="5" name="Footer Placeholder 4">
            <a:extLst>
              <a:ext uri="{FF2B5EF4-FFF2-40B4-BE49-F238E27FC236}">
                <a16:creationId xmlns:a16="http://schemas.microsoft.com/office/drawing/2014/main" id="{8D73B964-77F7-44E8-8348-58E8FD8D13C2}"/>
              </a:ext>
            </a:extLst>
          </p:cNvPr>
          <p:cNvSpPr>
            <a:spLocks noGrp="1"/>
          </p:cNvSpPr>
          <p:nvPr>
            <p:ph type="ftr" sz="quarter" idx="3"/>
          </p:nvPr>
        </p:nvSpPr>
        <p:spPr>
          <a:xfrm>
            <a:off x="784800" y="6228000"/>
            <a:ext cx="9370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a:t>Reinventing bp | May 2020 | Confidential</a:t>
            </a:r>
          </a:p>
        </p:txBody>
      </p:sp>
      <p:sp>
        <p:nvSpPr>
          <p:cNvPr id="9" name="Slide Number Placeholder 8">
            <a:extLst>
              <a:ext uri="{FF2B5EF4-FFF2-40B4-BE49-F238E27FC236}">
                <a16:creationId xmlns:a16="http://schemas.microsoft.com/office/drawing/2014/main" id="{72BDD095-6FCE-4C9D-B393-AAEE30F170CC}"/>
              </a:ext>
            </a:extLst>
          </p:cNvPr>
          <p:cNvSpPr>
            <a:spLocks noGrp="1"/>
          </p:cNvSpPr>
          <p:nvPr>
            <p:ph type="sldNum" sz="quarter" idx="4"/>
          </p:nvPr>
        </p:nvSpPr>
        <p:spPr>
          <a:xfrm>
            <a:off x="406800" y="6228000"/>
            <a:ext cx="367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D1F4323-79E7-4B0A-8BF1-020DD8438F7F}" type="slidenum">
              <a:rPr lang="en-GB" smtClean="0"/>
              <a:pPr/>
              <a:t>‹#›</a:t>
            </a:fld>
            <a:endParaRPr lang="en-GB"/>
          </a:p>
        </p:txBody>
      </p:sp>
      <p:pic>
        <p:nvPicPr>
          <p:cNvPr id="14" name="Picture 13">
            <a:extLst>
              <a:ext uri="{FF2B5EF4-FFF2-40B4-BE49-F238E27FC236}">
                <a16:creationId xmlns:a16="http://schemas.microsoft.com/office/drawing/2014/main" id="{F0C54F94-AF58-4CD0-ADEB-4CE6EC24EF35}"/>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11063753" y="488287"/>
            <a:ext cx="634810" cy="839799"/>
          </a:xfrm>
          <a:prstGeom prst="rect">
            <a:avLst/>
          </a:prstGeom>
        </p:spPr>
      </p:pic>
    </p:spTree>
    <p:extLst>
      <p:ext uri="{BB962C8B-B14F-4D97-AF65-F5344CB8AC3E}">
        <p14:creationId xmlns:p14="http://schemas.microsoft.com/office/powerpoint/2010/main" val="426468107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hd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2pPr>
      <a:lvl3pPr marL="447675"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663575"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928688"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02">
          <p15:clr>
            <a:srgbClr val="F26B43"/>
          </p15:clr>
        </p15:guide>
        <p15:guide id="4" pos="6403">
          <p15:clr>
            <a:srgbClr val="F26B43"/>
          </p15:clr>
        </p15:guide>
        <p15:guide id="5" orient="horz" pos="346">
          <p15:clr>
            <a:srgbClr val="F26B43"/>
          </p15:clr>
        </p15:guide>
        <p15:guide id="6" orient="horz" pos="4065">
          <p15:clr>
            <a:srgbClr val="F26B43"/>
          </p15:clr>
        </p15:guide>
        <p15:guide id="7" orient="horz" pos="622">
          <p15:clr>
            <a:srgbClr val="F26B43"/>
          </p15:clr>
        </p15:guide>
        <p15:guide id="8" orient="horz" pos="3657">
          <p15:clr>
            <a:srgbClr val="F26B43"/>
          </p15:clr>
        </p15:guide>
        <p15:guide id="9" pos="737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00000">
              <a:schemeClr val="bg1">
                <a:lumMod val="85000"/>
              </a:schemeClr>
            </a:gs>
            <a:gs pos="34000">
              <a:schemeClr val="bg1"/>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214AF9E-1AB6-43B4-B8FE-F4DB816A4759}"/>
              </a:ext>
            </a:extLst>
          </p:cNvPr>
          <p:cNvGraphicFramePr>
            <a:graphicFrameLocks noChangeAspect="1"/>
          </p:cNvGraphicFramePr>
          <p:nvPr userDrawn="1">
            <p:custDataLst>
              <p:tags r:id="rId17"/>
            </p:custDataLst>
            <p:extLst>
              <p:ext uri="{D42A27DB-BD31-4B8C-83A1-F6EECF244321}">
                <p14:modId xmlns:p14="http://schemas.microsoft.com/office/powerpoint/2010/main" val="421406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70" imgH="469" progId="TCLayout.ActiveDocument.1">
                  <p:embed/>
                </p:oleObj>
              </mc:Choice>
              <mc:Fallback>
                <p:oleObj name="think-cell Slide" r:id="rId19" imgW="470" imgH="469" progId="TCLayout.ActiveDocument.1">
                  <p:embed/>
                  <p:pic>
                    <p:nvPicPr>
                      <p:cNvPr id="7" name="Object 6" hidden="1">
                        <a:extLst>
                          <a:ext uri="{FF2B5EF4-FFF2-40B4-BE49-F238E27FC236}">
                            <a16:creationId xmlns:a16="http://schemas.microsoft.com/office/drawing/2014/main" id="{1214AF9E-1AB6-43B4-B8FE-F4DB816A4759}"/>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8578A4-EA29-4CEA-AEF5-F2F94A51CDC2}"/>
              </a:ext>
            </a:extLst>
          </p:cNvPr>
          <p:cNvSpPr/>
          <p:nvPr userDrawn="1">
            <p:custDataLst>
              <p:tags r:id="rId1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a:latin typeface="Univers for BP Light" panose="020B0403020202020204" pitchFamily="34" charset="0"/>
              <a:ea typeface="+mj-ea"/>
              <a:cs typeface="+mj-cs"/>
              <a:sym typeface="Univers for BP Light" panose="020B0403020202020204" pitchFamily="34" charset="0"/>
            </a:endParaRPr>
          </a:p>
        </p:txBody>
      </p:sp>
      <p:sp>
        <p:nvSpPr>
          <p:cNvPr id="2" name="Title Placeholder 1">
            <a:extLst>
              <a:ext uri="{FF2B5EF4-FFF2-40B4-BE49-F238E27FC236}">
                <a16:creationId xmlns:a16="http://schemas.microsoft.com/office/drawing/2014/main" id="{289B0CFF-392D-4EA6-BB15-CE26E70E25A8}"/>
              </a:ext>
            </a:extLst>
          </p:cNvPr>
          <p:cNvSpPr>
            <a:spLocks noGrp="1"/>
          </p:cNvSpPr>
          <p:nvPr>
            <p:ph type="title"/>
          </p:nvPr>
        </p:nvSpPr>
        <p:spPr>
          <a:xfrm>
            <a:off x="450574" y="655020"/>
            <a:ext cx="9684372" cy="992712"/>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1FAA7AD1-71FE-4D26-B11C-7361C2320B09}"/>
              </a:ext>
            </a:extLst>
          </p:cNvPr>
          <p:cNvSpPr>
            <a:spLocks noGrp="1"/>
          </p:cNvSpPr>
          <p:nvPr>
            <p:ph type="body" idx="1"/>
          </p:nvPr>
        </p:nvSpPr>
        <p:spPr>
          <a:xfrm>
            <a:off x="480392" y="1647732"/>
            <a:ext cx="9684372" cy="4157756"/>
          </a:xfrm>
          <a:prstGeom prst="rect">
            <a:avLst/>
          </a:prstGeom>
        </p:spPr>
        <p:txBody>
          <a:bodyPr vert="horz" lIns="0" tIns="0" rIns="0" bIns="0" rtlCol="0">
            <a:normAutofit/>
          </a:bodyPr>
          <a:lstStyle/>
          <a:p>
            <a:pPr lvl="0"/>
            <a:r>
              <a:rPr lang="en-US" dirty="0"/>
              <a:t>First text level</a:t>
            </a:r>
          </a:p>
          <a:p>
            <a:pPr lvl="1"/>
            <a:r>
              <a:rPr lang="en-US" dirty="0"/>
              <a:t>First bullet level</a:t>
            </a:r>
          </a:p>
          <a:p>
            <a:pPr lvl="2"/>
            <a:r>
              <a:rPr lang="en-US" dirty="0"/>
              <a:t>Second bullet level</a:t>
            </a:r>
          </a:p>
          <a:p>
            <a:pPr lvl="3"/>
            <a:r>
              <a:rPr lang="en-US" dirty="0"/>
              <a:t>Third bullet level</a:t>
            </a:r>
          </a:p>
          <a:p>
            <a:pPr lvl="4"/>
            <a:r>
              <a:rPr lang="en-US" dirty="0"/>
              <a:t>Fourth bullet level</a:t>
            </a:r>
            <a:endParaRPr lang="en-GB" dirty="0"/>
          </a:p>
        </p:txBody>
      </p:sp>
      <p:sp>
        <p:nvSpPr>
          <p:cNvPr id="5" name="Footer Placeholder 4">
            <a:extLst>
              <a:ext uri="{FF2B5EF4-FFF2-40B4-BE49-F238E27FC236}">
                <a16:creationId xmlns:a16="http://schemas.microsoft.com/office/drawing/2014/main" id="{8D73B964-77F7-44E8-8348-58E8FD8D13C2}"/>
              </a:ext>
            </a:extLst>
          </p:cNvPr>
          <p:cNvSpPr>
            <a:spLocks noGrp="1"/>
          </p:cNvSpPr>
          <p:nvPr>
            <p:ph type="ftr" sz="quarter" idx="3"/>
          </p:nvPr>
        </p:nvSpPr>
        <p:spPr>
          <a:xfrm>
            <a:off x="784800" y="6228000"/>
            <a:ext cx="9370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dirty="0"/>
              <a:t>B2C Engineering | October 2022 | Confidential</a:t>
            </a:r>
          </a:p>
        </p:txBody>
      </p:sp>
      <p:sp>
        <p:nvSpPr>
          <p:cNvPr id="9" name="Slide Number Placeholder 8">
            <a:extLst>
              <a:ext uri="{FF2B5EF4-FFF2-40B4-BE49-F238E27FC236}">
                <a16:creationId xmlns:a16="http://schemas.microsoft.com/office/drawing/2014/main" id="{72BDD095-6FCE-4C9D-B393-AAEE30F170CC}"/>
              </a:ext>
            </a:extLst>
          </p:cNvPr>
          <p:cNvSpPr>
            <a:spLocks noGrp="1"/>
          </p:cNvSpPr>
          <p:nvPr>
            <p:ph type="sldNum" sz="quarter" idx="4"/>
          </p:nvPr>
        </p:nvSpPr>
        <p:spPr>
          <a:xfrm>
            <a:off x="406800" y="6228000"/>
            <a:ext cx="367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D1F4323-79E7-4B0A-8BF1-020DD8438F7F}" type="slidenum">
              <a:rPr lang="en-GB" smtClean="0"/>
              <a:pPr/>
              <a:t>‹#›</a:t>
            </a:fld>
            <a:endParaRPr lang="en-GB"/>
          </a:p>
        </p:txBody>
      </p:sp>
      <p:pic>
        <p:nvPicPr>
          <p:cNvPr id="14" name="Picture 13">
            <a:extLst>
              <a:ext uri="{FF2B5EF4-FFF2-40B4-BE49-F238E27FC236}">
                <a16:creationId xmlns:a16="http://schemas.microsoft.com/office/drawing/2014/main" id="{F0C54F94-AF58-4CD0-ADEB-4CE6EC24EF35}"/>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063753" y="488287"/>
            <a:ext cx="634810" cy="839799"/>
          </a:xfrm>
          <a:prstGeom prst="rect">
            <a:avLst/>
          </a:prstGeom>
        </p:spPr>
      </p:pic>
      <p:pic>
        <p:nvPicPr>
          <p:cNvPr id="11" name="Graphic 10">
            <a:extLst>
              <a:ext uri="{FF2B5EF4-FFF2-40B4-BE49-F238E27FC236}">
                <a16:creationId xmlns:a16="http://schemas.microsoft.com/office/drawing/2014/main" id="{D55768C2-8949-468C-AB76-99075E70307D}"/>
              </a:ext>
            </a:extLst>
          </p:cNvPr>
          <p:cNvPicPr>
            <a:picLocks noChangeAspect="1"/>
          </p:cNvPicPr>
          <p:nvPr userDrawn="1"/>
        </p:nvPicPr>
        <p:blipFill>
          <a:blip r:embed="rId22">
            <a:extLst>
              <a:ext uri="{28A0092B-C50C-407E-A947-70E740481C1C}">
                <a14:useLocalDpi xmlns:a14="http://schemas.microsoft.com/office/drawing/2010/main" val="0"/>
              </a:ext>
            </a:extLst>
          </a:blip>
          <a:srcRect/>
          <a:stretch/>
        </p:blipFill>
        <p:spPr>
          <a:xfrm>
            <a:off x="11277189" y="6162307"/>
            <a:ext cx="752983" cy="477997"/>
          </a:xfrm>
          <a:prstGeom prst="rect">
            <a:avLst/>
          </a:prstGeom>
        </p:spPr>
      </p:pic>
    </p:spTree>
    <p:extLst>
      <p:ext uri="{BB962C8B-B14F-4D97-AF65-F5344CB8AC3E}">
        <p14:creationId xmlns:p14="http://schemas.microsoft.com/office/powerpoint/2010/main" val="38313644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hf hd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2pPr>
      <a:lvl3pPr marL="447675"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663575"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928688" indent="-17145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02">
          <p15:clr>
            <a:srgbClr val="F26B43"/>
          </p15:clr>
        </p15:guide>
        <p15:guide id="4" pos="6403">
          <p15:clr>
            <a:srgbClr val="F26B43"/>
          </p15:clr>
        </p15:guide>
        <p15:guide id="5" orient="horz" pos="346">
          <p15:clr>
            <a:srgbClr val="F26B43"/>
          </p15:clr>
        </p15:guide>
        <p15:guide id="6" orient="horz" pos="4065">
          <p15:clr>
            <a:srgbClr val="F26B43"/>
          </p15:clr>
        </p15:guide>
        <p15:guide id="7" orient="horz" pos="622">
          <p15:clr>
            <a:srgbClr val="F26B43"/>
          </p15:clr>
        </p15:guide>
        <p15:guide id="8" orient="horz" pos="3657">
          <p15:clr>
            <a:srgbClr val="F26B43"/>
          </p15:clr>
        </p15:guide>
        <p15:guide id="9" pos="73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E52CD0D-0876-4F4B-9475-FCA5EB526663}"/>
              </a:ext>
            </a:extLst>
          </p:cNvPr>
          <p:cNvSpPr>
            <a:spLocks noGrp="1"/>
          </p:cNvSpPr>
          <p:nvPr>
            <p:ph type="subTitle" idx="1"/>
          </p:nvPr>
        </p:nvSpPr>
        <p:spPr>
          <a:xfrm>
            <a:off x="482601" y="3377504"/>
            <a:ext cx="8417861" cy="2655548"/>
          </a:xfrm>
        </p:spPr>
        <p:txBody>
          <a:bodyPr anchor="ctr"/>
          <a:lstStyle/>
          <a:p>
            <a:r>
              <a:rPr lang="en-GB" dirty="0">
                <a:ea typeface="+mn-lt"/>
                <a:cs typeface="+mn-lt"/>
              </a:rPr>
              <a:t>GIPP Data Quality Automation</a:t>
            </a:r>
          </a:p>
          <a:p>
            <a:r>
              <a:rPr lang="en-GB" dirty="0">
                <a:ea typeface="+mn-lt"/>
                <a:cs typeface="+mn-lt"/>
              </a:rPr>
              <a:t>&amp; Reporting using AWS DataBrew</a:t>
            </a:r>
          </a:p>
          <a:p>
            <a:r>
              <a:rPr lang="en-GB" dirty="0">
                <a:solidFill>
                  <a:schemeClr val="accent3"/>
                </a:solidFill>
              </a:rPr>
              <a:t>27</a:t>
            </a:r>
            <a:r>
              <a:rPr lang="en-GB" baseline="30000" dirty="0">
                <a:solidFill>
                  <a:schemeClr val="accent3"/>
                </a:solidFill>
              </a:rPr>
              <a:t>st</a:t>
            </a:r>
            <a:r>
              <a:rPr lang="en-GB" dirty="0">
                <a:solidFill>
                  <a:schemeClr val="accent3"/>
                </a:solidFill>
              </a:rPr>
              <a:t> March 2023</a:t>
            </a:r>
            <a:br>
              <a:rPr lang="en-GB" dirty="0">
                <a:solidFill>
                  <a:schemeClr val="accent3"/>
                </a:solidFill>
              </a:rPr>
            </a:br>
            <a:r>
              <a:rPr lang="en-GB" sz="2000" i="1" dirty="0" err="1">
                <a:solidFill>
                  <a:schemeClr val="bg2"/>
                </a:solidFill>
              </a:rPr>
              <a:t>Agnibesh</a:t>
            </a:r>
            <a:r>
              <a:rPr lang="en-GB" sz="2000" i="1" dirty="0">
                <a:solidFill>
                  <a:schemeClr val="bg2"/>
                </a:solidFill>
              </a:rPr>
              <a:t> Banerjee</a:t>
            </a:r>
          </a:p>
        </p:txBody>
      </p:sp>
    </p:spTree>
    <p:extLst>
      <p:ext uri="{BB962C8B-B14F-4D97-AF65-F5344CB8AC3E}">
        <p14:creationId xmlns:p14="http://schemas.microsoft.com/office/powerpoint/2010/main" val="1581841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4479-8901-315C-E618-8E763940A7DF}"/>
              </a:ext>
            </a:extLst>
          </p:cNvPr>
          <p:cNvSpPr>
            <a:spLocks noGrp="1"/>
          </p:cNvSpPr>
          <p:nvPr>
            <p:ph type="title"/>
          </p:nvPr>
        </p:nvSpPr>
        <p:spPr>
          <a:xfrm>
            <a:off x="450573" y="655020"/>
            <a:ext cx="10849959" cy="992712"/>
          </a:xfrm>
        </p:spPr>
        <p:txBody>
          <a:bodyPr/>
          <a:lstStyle/>
          <a:p>
            <a:r>
              <a:rPr lang="en-GB"/>
              <a:t>Proposed Data Quality visualisation dashboard – Prototype V1.0</a:t>
            </a:r>
          </a:p>
        </p:txBody>
      </p:sp>
      <p:sp>
        <p:nvSpPr>
          <p:cNvPr id="4" name="Slide Number Placeholder 3">
            <a:extLst>
              <a:ext uri="{FF2B5EF4-FFF2-40B4-BE49-F238E27FC236}">
                <a16:creationId xmlns:a16="http://schemas.microsoft.com/office/drawing/2014/main" id="{17164C82-8F92-AD65-2B09-10C884138317}"/>
              </a:ext>
            </a:extLst>
          </p:cNvPr>
          <p:cNvSpPr>
            <a:spLocks noGrp="1"/>
          </p:cNvSpPr>
          <p:nvPr>
            <p:ph type="sldNum" sz="quarter" idx="4"/>
          </p:nvPr>
        </p:nvSpPr>
        <p:spPr>
          <a:xfrm>
            <a:off x="406800" y="6228000"/>
            <a:ext cx="367200" cy="365125"/>
          </a:xfrm>
          <a:prstGeom prst="rect">
            <a:avLst/>
          </a:prstGeom>
        </p:spPr>
        <p:txBody>
          <a:bodyPr anchor="ctr" anchorCtr="0"/>
          <a:lstStyle>
            <a:defPPr>
              <a:defRPr lang="en-GB"/>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1F4323-79E7-4B0A-8BF1-020DD8438F7F}" type="slidenum">
              <a:rPr lang="en-GB" smtClean="0"/>
              <a:pPr/>
              <a:t>10</a:t>
            </a:fld>
            <a:endParaRPr lang="en-GB"/>
          </a:p>
        </p:txBody>
      </p:sp>
      <p:pic>
        <p:nvPicPr>
          <p:cNvPr id="3" name="Picture 2">
            <a:extLst>
              <a:ext uri="{FF2B5EF4-FFF2-40B4-BE49-F238E27FC236}">
                <a16:creationId xmlns:a16="http://schemas.microsoft.com/office/drawing/2014/main" id="{612F93EB-171F-1A54-02FE-118DBF5A3FD8}"/>
              </a:ext>
            </a:extLst>
          </p:cNvPr>
          <p:cNvPicPr>
            <a:picLocks noChangeAspect="1"/>
          </p:cNvPicPr>
          <p:nvPr/>
        </p:nvPicPr>
        <p:blipFill>
          <a:blip r:embed="rId2"/>
          <a:stretch>
            <a:fillRect/>
          </a:stretch>
        </p:blipFill>
        <p:spPr>
          <a:xfrm>
            <a:off x="274677" y="1718949"/>
            <a:ext cx="5523696" cy="3420102"/>
          </a:xfrm>
          <a:prstGeom prst="rect">
            <a:avLst/>
          </a:prstGeom>
        </p:spPr>
      </p:pic>
      <p:pic>
        <p:nvPicPr>
          <p:cNvPr id="5" name="Picture 4">
            <a:extLst>
              <a:ext uri="{FF2B5EF4-FFF2-40B4-BE49-F238E27FC236}">
                <a16:creationId xmlns:a16="http://schemas.microsoft.com/office/drawing/2014/main" id="{751C1CC7-485A-5563-27D6-ABD7E57B7EDF}"/>
              </a:ext>
            </a:extLst>
          </p:cNvPr>
          <p:cNvPicPr>
            <a:picLocks noChangeAspect="1"/>
          </p:cNvPicPr>
          <p:nvPr/>
        </p:nvPicPr>
        <p:blipFill>
          <a:blip r:embed="rId3"/>
          <a:stretch>
            <a:fillRect/>
          </a:stretch>
        </p:blipFill>
        <p:spPr>
          <a:xfrm>
            <a:off x="5988423" y="1718949"/>
            <a:ext cx="5780444" cy="3420102"/>
          </a:xfrm>
          <a:prstGeom prst="rect">
            <a:avLst/>
          </a:prstGeom>
        </p:spPr>
      </p:pic>
    </p:spTree>
    <p:extLst>
      <p:ext uri="{BB962C8B-B14F-4D97-AF65-F5344CB8AC3E}">
        <p14:creationId xmlns:p14="http://schemas.microsoft.com/office/powerpoint/2010/main" val="72851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9D9580C-D971-48BE-A9AD-3C39CE0ED3CF}"/>
              </a:ext>
            </a:extLst>
          </p:cNvPr>
          <p:cNvSpPr/>
          <p:nvPr/>
        </p:nvSpPr>
        <p:spPr>
          <a:xfrm>
            <a:off x="-34501" y="1998000"/>
            <a:ext cx="4860000" cy="4860000"/>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a:ea typeface="+mn-ea"/>
              <a:cs typeface="+mn-cs"/>
            </a:endParaRPr>
          </a:p>
        </p:txBody>
      </p:sp>
      <p:sp>
        <p:nvSpPr>
          <p:cNvPr id="10" name="TextBox 9">
            <a:extLst>
              <a:ext uri="{FF2B5EF4-FFF2-40B4-BE49-F238E27FC236}">
                <a16:creationId xmlns:a16="http://schemas.microsoft.com/office/drawing/2014/main" id="{131AC1F4-01DF-4A72-B670-B97A4D332A15}"/>
              </a:ext>
            </a:extLst>
          </p:cNvPr>
          <p:cNvSpPr txBox="1"/>
          <p:nvPr/>
        </p:nvSpPr>
        <p:spPr>
          <a:xfrm>
            <a:off x="-34501" y="3162368"/>
            <a:ext cx="12818171" cy="3170099"/>
          </a:xfrm>
          <a:prstGeom prst="rect">
            <a:avLst/>
          </a:prstGeom>
          <a:noFill/>
        </p:spPr>
        <p:txBody>
          <a:bodyPr wrap="square" lIns="91440" tIns="45720" rIns="91440" bIns="45720" rtlCol="0" anchor="t">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20000" dirty="0">
                <a:solidFill>
                  <a:srgbClr val="FFFFFF"/>
                </a:solidFill>
                <a:latin typeface="Univers for BP"/>
              </a:rPr>
              <a:t>Questions</a:t>
            </a:r>
            <a:endParaRPr kumimoji="0" lang="en-GB" sz="20000" b="0" i="0" u="none" strike="noStrike" kern="1200" cap="none" spc="0" normalizeH="0" baseline="0" noProof="0" dirty="0">
              <a:ln>
                <a:noFill/>
              </a:ln>
              <a:solidFill>
                <a:srgbClr val="FFFFFF"/>
              </a:solidFill>
              <a:effectLst/>
              <a:uLnTx/>
              <a:uFillTx/>
              <a:latin typeface="Univers for BP"/>
              <a:ea typeface="+mn-ea"/>
              <a:cs typeface="+mn-cs"/>
            </a:endParaRPr>
          </a:p>
        </p:txBody>
      </p:sp>
    </p:spTree>
    <p:extLst>
      <p:ext uri="{BB962C8B-B14F-4D97-AF65-F5344CB8AC3E}">
        <p14:creationId xmlns:p14="http://schemas.microsoft.com/office/powerpoint/2010/main" val="1692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7DB26CC-E786-577A-765C-DE96CE5D7485}"/>
              </a:ext>
            </a:extLst>
          </p:cNvPr>
          <p:cNvCxnSpPr>
            <a:cxnSpLocks/>
          </p:cNvCxnSpPr>
          <p:nvPr/>
        </p:nvCxnSpPr>
        <p:spPr>
          <a:xfrm flipV="1">
            <a:off x="609600" y="2274955"/>
            <a:ext cx="11043920" cy="3425"/>
          </a:xfrm>
          <a:prstGeom prst="line">
            <a:avLst/>
          </a:prstGeom>
          <a:ln w="57150">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E44188F-2A3A-9235-44B5-DD0FF6EDDBDD}"/>
              </a:ext>
            </a:extLst>
          </p:cNvPr>
          <p:cNvSpPr>
            <a:spLocks noGrp="1"/>
          </p:cNvSpPr>
          <p:nvPr>
            <p:ph type="title"/>
          </p:nvPr>
        </p:nvSpPr>
        <p:spPr/>
        <p:txBody>
          <a:bodyPr/>
          <a:lstStyle/>
          <a:p>
            <a:r>
              <a:rPr lang="en-GB" dirty="0"/>
              <a:t>Agenda</a:t>
            </a:r>
          </a:p>
        </p:txBody>
      </p:sp>
      <p:sp>
        <p:nvSpPr>
          <p:cNvPr id="7" name="Flowchart: Connector 6">
            <a:extLst>
              <a:ext uri="{FF2B5EF4-FFF2-40B4-BE49-F238E27FC236}">
                <a16:creationId xmlns:a16="http://schemas.microsoft.com/office/drawing/2014/main" id="{D76F18B0-26DF-0AF3-B7D8-3F266BE0EFB7}"/>
              </a:ext>
            </a:extLst>
          </p:cNvPr>
          <p:cNvSpPr/>
          <p:nvPr/>
        </p:nvSpPr>
        <p:spPr>
          <a:xfrm>
            <a:off x="2140900" y="2037029"/>
            <a:ext cx="477520" cy="457191"/>
          </a:xfrm>
          <a:prstGeom prst="flowChartConnector">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Univers for BP Light"/>
                <a:ea typeface="+mn-ea"/>
                <a:cs typeface="+mn-cs"/>
              </a:rPr>
              <a:t>1</a:t>
            </a:r>
          </a:p>
        </p:txBody>
      </p:sp>
      <p:sp>
        <p:nvSpPr>
          <p:cNvPr id="8" name="TextBox 7">
            <a:extLst>
              <a:ext uri="{FF2B5EF4-FFF2-40B4-BE49-F238E27FC236}">
                <a16:creationId xmlns:a16="http://schemas.microsoft.com/office/drawing/2014/main" id="{A5653E4C-B58B-ED00-A7AC-311D4EC15268}"/>
              </a:ext>
            </a:extLst>
          </p:cNvPr>
          <p:cNvSpPr txBox="1"/>
          <p:nvPr/>
        </p:nvSpPr>
        <p:spPr>
          <a:xfrm>
            <a:off x="1299660" y="2585513"/>
            <a:ext cx="216000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t>Context </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br>
            <a:endParaRPr kumimoji="0" lang="en-GB" sz="1800" b="1" i="0"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b="1" dirty="0">
              <a:solidFill>
                <a:srgbClr val="666666"/>
              </a:solidFill>
              <a:latin typeface="Univers for BP Ligh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i="1" dirty="0">
              <a:solidFill>
                <a:srgbClr val="666666"/>
              </a:solidFill>
              <a:latin typeface="Univers for BP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i="1" dirty="0">
                <a:solidFill>
                  <a:srgbClr val="666666"/>
                </a:solidFill>
                <a:latin typeface="Univers for BP Light"/>
              </a:rPr>
              <a:t>Overview of DQ framework – problem statements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11" name="Flowchart: Connector 10">
            <a:extLst>
              <a:ext uri="{FF2B5EF4-FFF2-40B4-BE49-F238E27FC236}">
                <a16:creationId xmlns:a16="http://schemas.microsoft.com/office/drawing/2014/main" id="{1B4AD749-79E3-EE1D-C1B1-FA2784C675E8}"/>
              </a:ext>
            </a:extLst>
          </p:cNvPr>
          <p:cNvSpPr/>
          <p:nvPr/>
        </p:nvSpPr>
        <p:spPr>
          <a:xfrm>
            <a:off x="4398960" y="2037029"/>
            <a:ext cx="477520" cy="457191"/>
          </a:xfrm>
          <a:prstGeom prst="flowChartConnector">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Univers for BP Light"/>
                <a:ea typeface="+mn-ea"/>
                <a:cs typeface="+mn-cs"/>
              </a:rPr>
              <a:t>2</a:t>
            </a:r>
          </a:p>
        </p:txBody>
      </p:sp>
      <p:sp>
        <p:nvSpPr>
          <p:cNvPr id="12" name="TextBox 11">
            <a:extLst>
              <a:ext uri="{FF2B5EF4-FFF2-40B4-BE49-F238E27FC236}">
                <a16:creationId xmlns:a16="http://schemas.microsoft.com/office/drawing/2014/main" id="{7E44A810-24BF-1689-332A-76383DE52BC4}"/>
              </a:ext>
            </a:extLst>
          </p:cNvPr>
          <p:cNvSpPr txBox="1"/>
          <p:nvPr/>
        </p:nvSpPr>
        <p:spPr>
          <a:xfrm>
            <a:off x="8073840" y="2585513"/>
            <a:ext cx="216000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t>Reporting Dashboard and Questions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666666"/>
                </a:solidFill>
                <a:effectLst/>
                <a:uLnTx/>
                <a:uFillTx/>
                <a:latin typeface="Univers for BP Light"/>
                <a:ea typeface="+mn-ea"/>
                <a:cs typeface="+mn-cs"/>
              </a:rPr>
              <a:t>Overview of GIPP DQ dashboard &amp; QnA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i="1" dirty="0">
              <a:solidFill>
                <a:srgbClr val="666666"/>
              </a:solidFill>
              <a:latin typeface="Univers for BP Ligh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14" name="Flowchart: Connector 13">
            <a:extLst>
              <a:ext uri="{FF2B5EF4-FFF2-40B4-BE49-F238E27FC236}">
                <a16:creationId xmlns:a16="http://schemas.microsoft.com/office/drawing/2014/main" id="{CFA1CA97-2943-0C43-9FA4-42A66E354D50}"/>
              </a:ext>
            </a:extLst>
          </p:cNvPr>
          <p:cNvSpPr/>
          <p:nvPr/>
        </p:nvSpPr>
        <p:spPr>
          <a:xfrm>
            <a:off x="6657020" y="2037028"/>
            <a:ext cx="477520" cy="457191"/>
          </a:xfrm>
          <a:prstGeom prst="flowChartConnector">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Univers for BP Light"/>
                <a:ea typeface="+mn-ea"/>
                <a:cs typeface="+mn-cs"/>
              </a:rPr>
              <a:t>3</a:t>
            </a:r>
          </a:p>
        </p:txBody>
      </p:sp>
      <p:sp>
        <p:nvSpPr>
          <p:cNvPr id="15" name="TextBox 14">
            <a:extLst>
              <a:ext uri="{FF2B5EF4-FFF2-40B4-BE49-F238E27FC236}">
                <a16:creationId xmlns:a16="http://schemas.microsoft.com/office/drawing/2014/main" id="{8238DB74-23EF-DEF3-97ED-AD409B68EBA4}"/>
              </a:ext>
            </a:extLst>
          </p:cNvPr>
          <p:cNvSpPr txBox="1"/>
          <p:nvPr/>
        </p:nvSpPr>
        <p:spPr>
          <a:xfrm>
            <a:off x="3557720" y="2585513"/>
            <a:ext cx="216000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t>GIPP DQ Framework</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br>
            <a:endParaRPr kumimoji="0" lang="en-GB" sz="1800" b="1" i="0"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1"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i="1" dirty="0">
              <a:solidFill>
                <a:srgbClr val="666666"/>
              </a:solidFill>
              <a:latin typeface="Univers for BP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666666"/>
                </a:solidFill>
                <a:effectLst/>
                <a:uLnTx/>
                <a:uFillTx/>
                <a:latin typeface="Univers for BP Light"/>
                <a:ea typeface="+mn-ea"/>
                <a:cs typeface="+mn-cs"/>
              </a:rPr>
              <a:t>Overview of GIPP Data Quality Framework</a:t>
            </a:r>
            <a:r>
              <a:rPr lang="en-GB" sz="1600" i="1" dirty="0">
                <a:solidFill>
                  <a:srgbClr val="666666"/>
                </a:solidFill>
                <a:latin typeface="Univers for BP Light"/>
              </a:rPr>
              <a:t> components</a:t>
            </a:r>
            <a:br>
              <a:rPr kumimoji="0" lang="en-GB" sz="1600" b="0" i="1" u="none" strike="noStrike" kern="1200" cap="none" spc="0" normalizeH="0" baseline="0" noProof="0" dirty="0">
                <a:ln>
                  <a:noFill/>
                </a:ln>
                <a:solidFill>
                  <a:srgbClr val="666666"/>
                </a:solidFill>
                <a:effectLst/>
                <a:uLnTx/>
                <a:uFillTx/>
                <a:latin typeface="Univers for BP Light"/>
                <a:ea typeface="+mn-ea"/>
                <a:cs typeface="+mn-cs"/>
              </a:rPr>
            </a:br>
            <a:br>
              <a:rPr lang="en-GB" sz="1600" i="1" dirty="0">
                <a:solidFill>
                  <a:srgbClr val="666666"/>
                </a:solidFill>
                <a:latin typeface="Univers for BP Light"/>
              </a:rPr>
            </a:br>
            <a:endParaRPr kumimoji="0" lang="en-GB" sz="1800" b="0" i="0"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17" name="Flowchart: Connector 16">
            <a:extLst>
              <a:ext uri="{FF2B5EF4-FFF2-40B4-BE49-F238E27FC236}">
                <a16:creationId xmlns:a16="http://schemas.microsoft.com/office/drawing/2014/main" id="{563032CE-4C5C-99D3-DAC6-5F1E21770A08}"/>
              </a:ext>
            </a:extLst>
          </p:cNvPr>
          <p:cNvSpPr/>
          <p:nvPr/>
        </p:nvSpPr>
        <p:spPr>
          <a:xfrm>
            <a:off x="8915080" y="2037027"/>
            <a:ext cx="477520" cy="457191"/>
          </a:xfrm>
          <a:prstGeom prst="flowChartConnector">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Univers for BP Light"/>
                <a:ea typeface="+mn-ea"/>
                <a:cs typeface="+mn-cs"/>
              </a:rPr>
              <a:t>4</a:t>
            </a:r>
          </a:p>
        </p:txBody>
      </p:sp>
      <p:sp>
        <p:nvSpPr>
          <p:cNvPr id="20" name="TextBox 19">
            <a:extLst>
              <a:ext uri="{FF2B5EF4-FFF2-40B4-BE49-F238E27FC236}">
                <a16:creationId xmlns:a16="http://schemas.microsoft.com/office/drawing/2014/main" id="{B61A1BBB-14AD-0EFB-4E71-C6D94AE89B21}"/>
              </a:ext>
            </a:extLst>
          </p:cNvPr>
          <p:cNvSpPr txBox="1"/>
          <p:nvPr/>
        </p:nvSpPr>
        <p:spPr>
          <a:xfrm>
            <a:off x="5815780" y="2585513"/>
            <a:ext cx="2160000" cy="2739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t>Architecture &amp; Technical</a:t>
            </a:r>
            <a:r>
              <a:rPr lang="en-GB" b="1" dirty="0">
                <a:solidFill>
                  <a:srgbClr val="666666"/>
                </a:solidFill>
                <a:latin typeface="Univers for BP Light"/>
              </a:rPr>
              <a:t> Overview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1800" b="1" i="0" u="none" strike="noStrike" kern="1200" cap="none" spc="0" normalizeH="0" baseline="0" noProof="0" dirty="0">
                <a:ln>
                  <a:noFill/>
                </a:ln>
                <a:solidFill>
                  <a:srgbClr val="666666"/>
                </a:solidFill>
                <a:effectLst/>
                <a:uLnTx/>
                <a:uFillTx/>
                <a:latin typeface="Univers for BP Light"/>
                <a:ea typeface="+mn-ea"/>
                <a:cs typeface="+mn-cs"/>
              </a:rPr>
            </a:br>
            <a:endParaRPr kumimoji="0" lang="en-GB" sz="1800" b="1" i="0" u="none" strike="noStrike" kern="1200" cap="none" spc="0" normalizeH="0" baseline="0" noProof="0" dirty="0">
              <a:ln>
                <a:noFill/>
              </a:ln>
              <a:solidFill>
                <a:srgbClr val="666666"/>
              </a:solidFill>
              <a:effectLst/>
              <a:uLnTx/>
              <a:uFillTx/>
              <a:latin typeface="Univers for BP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666666"/>
                </a:solidFill>
                <a:effectLst/>
                <a:uLnTx/>
                <a:uFillTx/>
                <a:latin typeface="Univers for BP Light"/>
                <a:ea typeface="+mn-ea"/>
                <a:cs typeface="+mn-cs"/>
              </a:rPr>
              <a:t>Data Quality Framework Technical details</a:t>
            </a:r>
            <a:endParaRPr lang="en-GB" sz="1600" i="1" dirty="0">
              <a:solidFill>
                <a:srgbClr val="666666"/>
              </a:solidFill>
              <a:latin typeface="Univers for BP Light"/>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GB" sz="1600" b="0" i="1" u="none" strike="noStrike" kern="1200" cap="none" spc="0" normalizeH="0" baseline="0" noProof="0" dirty="0">
                <a:ln>
                  <a:noFill/>
                </a:ln>
                <a:solidFill>
                  <a:srgbClr val="666666"/>
                </a:solidFill>
                <a:effectLst/>
                <a:uLnTx/>
                <a:uFillTx/>
                <a:latin typeface="Univers for BP Light"/>
                <a:ea typeface="+mn-ea"/>
                <a:cs typeface="+mn-cs"/>
              </a:rPr>
            </a:br>
            <a:endParaRPr kumimoji="0" lang="en-GB" sz="1800" b="0" i="0"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24" name="TextBox 23">
            <a:extLst>
              <a:ext uri="{FF2B5EF4-FFF2-40B4-BE49-F238E27FC236}">
                <a16:creationId xmlns:a16="http://schemas.microsoft.com/office/drawing/2014/main" id="{741C18EB-8B90-AE3F-DD04-0BADD50BE112}"/>
              </a:ext>
            </a:extLst>
          </p:cNvPr>
          <p:cNvSpPr txBox="1"/>
          <p:nvPr/>
        </p:nvSpPr>
        <p:spPr>
          <a:xfrm>
            <a:off x="330200" y="1115430"/>
            <a:ext cx="115630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2424"/>
                </a:solidFill>
                <a:effectLst/>
                <a:uLnTx/>
                <a:uFillTx/>
                <a:latin typeface="-apple-system"/>
                <a:ea typeface="+mn-ea"/>
                <a:cs typeface="+mn-cs"/>
              </a:rPr>
              <a:t>The outputs and purpose of this session are to provide an introduction to the GIPP data quality framework </a:t>
            </a:r>
            <a:r>
              <a:rPr lang="en-GB" dirty="0">
                <a:solidFill>
                  <a:srgbClr val="242424"/>
                </a:solidFill>
                <a:latin typeface="-apple-system"/>
              </a:rPr>
              <a:t>including context, overview and progress. </a:t>
            </a:r>
            <a:endParaRPr kumimoji="0" lang="en-GB" sz="1800" b="0" i="0" u="none" strike="noStrike" kern="1200" cap="none" spc="0" normalizeH="0" baseline="0" noProof="0" dirty="0">
              <a:ln>
                <a:noFill/>
              </a:ln>
              <a:solidFill>
                <a:srgbClr val="666666"/>
              </a:solidFill>
              <a:effectLst/>
              <a:uLnTx/>
              <a:uFillTx/>
              <a:latin typeface="Univers for BP Light"/>
              <a:ea typeface="+mn-ea"/>
              <a:cs typeface="+mn-cs"/>
            </a:endParaRPr>
          </a:p>
        </p:txBody>
      </p:sp>
    </p:spTree>
    <p:extLst>
      <p:ext uri="{BB962C8B-B14F-4D97-AF65-F5344CB8AC3E}">
        <p14:creationId xmlns:p14="http://schemas.microsoft.com/office/powerpoint/2010/main" val="114073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4DB3-C8E5-7F6E-8579-D7D0AD0A0B04}"/>
              </a:ext>
            </a:extLst>
          </p:cNvPr>
          <p:cNvSpPr>
            <a:spLocks noGrp="1"/>
          </p:cNvSpPr>
          <p:nvPr>
            <p:ph type="title"/>
          </p:nvPr>
        </p:nvSpPr>
        <p:spPr>
          <a:xfrm>
            <a:off x="450574" y="655020"/>
            <a:ext cx="10595797" cy="992712"/>
          </a:xfrm>
        </p:spPr>
        <p:txBody>
          <a:bodyPr>
            <a:normAutofit/>
          </a:bodyPr>
          <a:lstStyle/>
          <a:p>
            <a:r>
              <a:rPr lang="en-GB" dirty="0"/>
              <a:t>How might we start identifying and remediating our Data Quality issues?</a:t>
            </a:r>
          </a:p>
        </p:txBody>
      </p:sp>
      <p:sp>
        <p:nvSpPr>
          <p:cNvPr id="4" name="Slide Number Placeholder 3">
            <a:extLst>
              <a:ext uri="{FF2B5EF4-FFF2-40B4-BE49-F238E27FC236}">
                <a16:creationId xmlns:a16="http://schemas.microsoft.com/office/drawing/2014/main" id="{2500FF26-91A5-82DA-968A-DE5B2671C388}"/>
              </a:ext>
            </a:extLst>
          </p:cNvPr>
          <p:cNvSpPr>
            <a:spLocks noGrp="1"/>
          </p:cNvSpPr>
          <p:nvPr>
            <p:ph type="sldNum" sz="quarter" idx="4"/>
          </p:nvPr>
        </p:nvSpPr>
        <p:spPr>
          <a:xfrm>
            <a:off x="406800" y="6228000"/>
            <a:ext cx="367200" cy="365125"/>
          </a:xfrm>
          <a:prstGeom prst="rect">
            <a:avLst/>
          </a:prstGeom>
        </p:spPr>
        <p:txBody>
          <a:bodyPr anchor="ctr" anchorCtr="0"/>
          <a:lstStyle>
            <a:defPPr>
              <a:defRPr lang="en-GB"/>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1F4323-79E7-4B0A-8BF1-020DD8438F7F}" type="slidenum">
              <a:rPr lang="en-GB" smtClean="0"/>
              <a:pPr/>
              <a:t>3</a:t>
            </a:fld>
            <a:endParaRPr lang="en-GB"/>
          </a:p>
        </p:txBody>
      </p:sp>
      <p:sp>
        <p:nvSpPr>
          <p:cNvPr id="5" name="Rectangle: Rounded Corners 4">
            <a:extLst>
              <a:ext uri="{FF2B5EF4-FFF2-40B4-BE49-F238E27FC236}">
                <a16:creationId xmlns:a16="http://schemas.microsoft.com/office/drawing/2014/main" id="{774DB333-49AA-4738-5D9C-60E855DDE9A9}"/>
              </a:ext>
            </a:extLst>
          </p:cNvPr>
          <p:cNvSpPr/>
          <p:nvPr/>
        </p:nvSpPr>
        <p:spPr>
          <a:xfrm>
            <a:off x="2327632" y="3379049"/>
            <a:ext cx="2520000" cy="972000"/>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9900"/>
                </a:solidFill>
                <a:effectLst/>
                <a:uLnTx/>
                <a:uFillTx/>
                <a:latin typeface="Univers for BP"/>
                <a:ea typeface="+mn-ea"/>
                <a:cs typeface="+mn-cs"/>
              </a:rPr>
              <a:t>Not any tailored customer-centric approach: </a:t>
            </a:r>
            <a:r>
              <a:rPr lang="en-GB" sz="1200" b="1" dirty="0">
                <a:solidFill>
                  <a:srgbClr val="666666"/>
                </a:solidFill>
                <a:latin typeface="Univers for BP"/>
              </a:rPr>
              <a:t>Very</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 basic sets of DQ performed, not generating sufficient value for the business.</a:t>
            </a:r>
          </a:p>
        </p:txBody>
      </p:sp>
      <p:sp>
        <p:nvSpPr>
          <p:cNvPr id="6" name="Rectangle: Rounded Corners 5">
            <a:extLst>
              <a:ext uri="{FF2B5EF4-FFF2-40B4-BE49-F238E27FC236}">
                <a16:creationId xmlns:a16="http://schemas.microsoft.com/office/drawing/2014/main" id="{1DDC25F6-D446-C2DE-F3EE-CA1977109838}"/>
              </a:ext>
            </a:extLst>
          </p:cNvPr>
          <p:cNvSpPr/>
          <p:nvPr/>
        </p:nvSpPr>
        <p:spPr>
          <a:xfrm>
            <a:off x="2327632" y="4497629"/>
            <a:ext cx="2520000" cy="972000"/>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9900"/>
                </a:solidFill>
                <a:effectLst/>
                <a:uLnTx/>
                <a:uFillTx/>
                <a:latin typeface="Univers for BP"/>
                <a:ea typeface="+mn-ea"/>
                <a:cs typeface="+mn-cs"/>
              </a:rPr>
              <a:t>Unavailability of a record-level granular approach. </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Only generating high-level statistics of the dataset won’t get better results. </a:t>
            </a:r>
          </a:p>
        </p:txBody>
      </p:sp>
      <p:sp>
        <p:nvSpPr>
          <p:cNvPr id="7" name="Rectangle: Rounded Corners 6">
            <a:extLst>
              <a:ext uri="{FF2B5EF4-FFF2-40B4-BE49-F238E27FC236}">
                <a16:creationId xmlns:a16="http://schemas.microsoft.com/office/drawing/2014/main" id="{C978B18E-D6A8-1021-17D0-75EBAD499DBC}"/>
              </a:ext>
            </a:extLst>
          </p:cNvPr>
          <p:cNvSpPr/>
          <p:nvPr/>
        </p:nvSpPr>
        <p:spPr>
          <a:xfrm>
            <a:off x="2327632" y="2260469"/>
            <a:ext cx="2520000" cy="972000"/>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9900"/>
                </a:solidFill>
                <a:effectLst/>
                <a:uLnTx/>
                <a:uFillTx/>
                <a:latin typeface="Univers for BP"/>
                <a:ea typeface="+mn-ea"/>
                <a:cs typeface="+mn-cs"/>
              </a:rPr>
              <a:t>Limited Data Quality standards and frameworks: </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Some teams are completing DQ checks which are manual and completed in silos</a:t>
            </a:r>
          </a:p>
        </p:txBody>
      </p:sp>
      <p:sp>
        <p:nvSpPr>
          <p:cNvPr id="8" name="Rectangle 7">
            <a:extLst>
              <a:ext uri="{FF2B5EF4-FFF2-40B4-BE49-F238E27FC236}">
                <a16:creationId xmlns:a16="http://schemas.microsoft.com/office/drawing/2014/main" id="{EB5D8BCF-CD30-CDD1-1AE3-017DBF2023DB}"/>
              </a:ext>
            </a:extLst>
          </p:cNvPr>
          <p:cNvSpPr/>
          <p:nvPr/>
        </p:nvSpPr>
        <p:spPr>
          <a:xfrm>
            <a:off x="2327632" y="1906551"/>
            <a:ext cx="2520000"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9900"/>
                </a:solidFill>
                <a:effectLst/>
                <a:uLnTx/>
                <a:uFillTx/>
                <a:latin typeface="Univers for BP Light"/>
                <a:ea typeface="+mn-ea"/>
                <a:cs typeface="+mn-cs"/>
              </a:rPr>
              <a:t>Problem Statements</a:t>
            </a:r>
          </a:p>
        </p:txBody>
      </p:sp>
      <p:sp>
        <p:nvSpPr>
          <p:cNvPr id="9" name="Rectangle: Rounded Corners 8">
            <a:extLst>
              <a:ext uri="{FF2B5EF4-FFF2-40B4-BE49-F238E27FC236}">
                <a16:creationId xmlns:a16="http://schemas.microsoft.com/office/drawing/2014/main" id="{CC482F33-6D05-B8FF-C6FF-B2A61613D0A2}"/>
              </a:ext>
            </a:extLst>
          </p:cNvPr>
          <p:cNvSpPr/>
          <p:nvPr/>
        </p:nvSpPr>
        <p:spPr>
          <a:xfrm>
            <a:off x="6689505" y="4526374"/>
            <a:ext cx="2520000" cy="972000"/>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179BD8"/>
                </a:solidFill>
                <a:effectLst/>
                <a:uLnTx/>
                <a:uFillTx/>
                <a:latin typeface="Univers for BP"/>
                <a:ea typeface="+mn-ea"/>
                <a:cs typeface="+mn-cs"/>
              </a:rPr>
              <a:t>GIPP Central Data Quality Framework: </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N</a:t>
            </a:r>
            <a:r>
              <a:rPr lang="en-GB" sz="1200" b="1" dirty="0" err="1">
                <a:solidFill>
                  <a:srgbClr val="666666"/>
                </a:solidFill>
                <a:latin typeface="Univers for BP"/>
              </a:rPr>
              <a:t>ot</a:t>
            </a:r>
            <a:r>
              <a:rPr lang="en-GB" sz="1200" b="1" dirty="0">
                <a:solidFill>
                  <a:srgbClr val="666666"/>
                </a:solidFill>
                <a:latin typeface="Univers for BP"/>
              </a:rPr>
              <a:t> only provides the high-level stats of the datasets but also gives the record-level granularity of the invalid records.</a:t>
            </a:r>
          </a:p>
        </p:txBody>
      </p:sp>
      <p:sp>
        <p:nvSpPr>
          <p:cNvPr id="10" name="Rectangle: Rounded Corners 9">
            <a:extLst>
              <a:ext uri="{FF2B5EF4-FFF2-40B4-BE49-F238E27FC236}">
                <a16:creationId xmlns:a16="http://schemas.microsoft.com/office/drawing/2014/main" id="{F61C0463-A2D7-914F-717A-CD1372DB632D}"/>
              </a:ext>
            </a:extLst>
          </p:cNvPr>
          <p:cNvSpPr/>
          <p:nvPr/>
        </p:nvSpPr>
        <p:spPr>
          <a:xfrm>
            <a:off x="6685435" y="2260469"/>
            <a:ext cx="2520000" cy="972000"/>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179BD8"/>
                </a:solidFill>
                <a:effectLst/>
                <a:uLnTx/>
                <a:uFillTx/>
                <a:latin typeface="Univers for BP"/>
                <a:ea typeface="+mn-ea"/>
                <a:cs typeface="+mn-cs"/>
              </a:rPr>
              <a:t>Standardisation of Tools &amp; Processes: </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General DQ Framework utilized across all business areas</a:t>
            </a:r>
          </a:p>
        </p:txBody>
      </p:sp>
      <p:sp>
        <p:nvSpPr>
          <p:cNvPr id="11" name="Rectangle: Rounded Corners 10">
            <a:extLst>
              <a:ext uri="{FF2B5EF4-FFF2-40B4-BE49-F238E27FC236}">
                <a16:creationId xmlns:a16="http://schemas.microsoft.com/office/drawing/2014/main" id="{6EDC2908-D517-B69E-F016-0F93E0822C3A}"/>
              </a:ext>
            </a:extLst>
          </p:cNvPr>
          <p:cNvSpPr/>
          <p:nvPr/>
        </p:nvSpPr>
        <p:spPr>
          <a:xfrm>
            <a:off x="6685435" y="3379049"/>
            <a:ext cx="2520000" cy="972000"/>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179BD8"/>
                </a:solidFill>
                <a:effectLst/>
                <a:uLnTx/>
                <a:uFillTx/>
                <a:latin typeface="Univers for BP"/>
                <a:ea typeface="+mn-ea"/>
                <a:cs typeface="+mn-cs"/>
              </a:rPr>
              <a:t>Custom-made DQ profiling to serve the business needs: </a:t>
            </a:r>
            <a:r>
              <a:rPr lang="en-GB" sz="1200" b="1" dirty="0">
                <a:solidFill>
                  <a:srgbClr val="666666"/>
                </a:solidFill>
                <a:latin typeface="Univers for BP"/>
              </a:rPr>
              <a:t>Customer-centric</a:t>
            </a:r>
            <a:r>
              <a:rPr kumimoji="0" lang="en-GB" sz="1200" b="1" i="0" u="none" strike="noStrike" kern="1200" cap="none" spc="0" normalizeH="0" baseline="0" noProof="0" dirty="0">
                <a:ln>
                  <a:noFill/>
                </a:ln>
                <a:solidFill>
                  <a:srgbClr val="666666"/>
                </a:solidFill>
                <a:effectLst/>
                <a:uLnTx/>
                <a:uFillTx/>
                <a:latin typeface="Univers for BP"/>
                <a:ea typeface="+mn-ea"/>
                <a:cs typeface="+mn-cs"/>
              </a:rPr>
              <a:t> parameterised approach to add value &amp; gain trust over the data as a data owner. </a:t>
            </a:r>
          </a:p>
        </p:txBody>
      </p:sp>
      <p:sp>
        <p:nvSpPr>
          <p:cNvPr id="12" name="Rectangle 11">
            <a:extLst>
              <a:ext uri="{FF2B5EF4-FFF2-40B4-BE49-F238E27FC236}">
                <a16:creationId xmlns:a16="http://schemas.microsoft.com/office/drawing/2014/main" id="{885A65C0-46F5-6FC8-C63A-41FAEC31D35C}"/>
              </a:ext>
            </a:extLst>
          </p:cNvPr>
          <p:cNvSpPr/>
          <p:nvPr/>
        </p:nvSpPr>
        <p:spPr>
          <a:xfrm>
            <a:off x="6543839" y="1910597"/>
            <a:ext cx="2520000"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179BD8"/>
                </a:solidFill>
                <a:effectLst/>
                <a:uLnTx/>
                <a:uFillTx/>
                <a:latin typeface="Univers for BP Light"/>
                <a:ea typeface="+mn-ea"/>
                <a:cs typeface="+mn-cs"/>
              </a:rPr>
              <a:t>Opportunity</a:t>
            </a:r>
          </a:p>
        </p:txBody>
      </p:sp>
      <p:sp>
        <p:nvSpPr>
          <p:cNvPr id="14" name="TextBox 13">
            <a:extLst>
              <a:ext uri="{FF2B5EF4-FFF2-40B4-BE49-F238E27FC236}">
                <a16:creationId xmlns:a16="http://schemas.microsoft.com/office/drawing/2014/main" id="{E8B73C45-3374-2866-3425-18BF02E227D2}"/>
              </a:ext>
            </a:extLst>
          </p:cNvPr>
          <p:cNvSpPr txBox="1"/>
          <p:nvPr/>
        </p:nvSpPr>
        <p:spPr>
          <a:xfrm>
            <a:off x="8395269" y="3454165"/>
            <a:ext cx="2880000" cy="369332"/>
          </a:xfrm>
          <a:prstGeom prst="rect">
            <a:avLst/>
          </a:prstGeom>
          <a:noFill/>
        </p:spPr>
        <p:txBody>
          <a:bodyPr wrap="square" rtlCol="0">
            <a:spAutoFit/>
          </a:bodyPr>
          <a:lstStyle/>
          <a:p>
            <a:endParaRPr lang="en-GB" b="1" dirty="0">
              <a:solidFill>
                <a:schemeClr val="bg1"/>
              </a:solidFill>
            </a:endParaRPr>
          </a:p>
        </p:txBody>
      </p:sp>
      <p:grpSp>
        <p:nvGrpSpPr>
          <p:cNvPr id="22" name="Group 21">
            <a:extLst>
              <a:ext uri="{FF2B5EF4-FFF2-40B4-BE49-F238E27FC236}">
                <a16:creationId xmlns:a16="http://schemas.microsoft.com/office/drawing/2014/main" id="{75DC14CE-F402-8127-A4C1-0FA3CF10D0DA}"/>
              </a:ext>
            </a:extLst>
          </p:cNvPr>
          <p:cNvGrpSpPr/>
          <p:nvPr/>
        </p:nvGrpSpPr>
        <p:grpSpPr>
          <a:xfrm>
            <a:off x="7409923" y="4784210"/>
            <a:ext cx="4196833" cy="1015663"/>
            <a:chOff x="7095598" y="3312457"/>
            <a:chExt cx="4196833" cy="1015663"/>
          </a:xfrm>
        </p:grpSpPr>
        <p:sp>
          <p:nvSpPr>
            <p:cNvPr id="15" name="TextBox 14">
              <a:extLst>
                <a:ext uri="{FF2B5EF4-FFF2-40B4-BE49-F238E27FC236}">
                  <a16:creationId xmlns:a16="http://schemas.microsoft.com/office/drawing/2014/main" id="{337F516A-4F96-5304-2CF0-BB5212442F09}"/>
                </a:ext>
              </a:extLst>
            </p:cNvPr>
            <p:cNvSpPr txBox="1"/>
            <p:nvPr/>
          </p:nvSpPr>
          <p:spPr>
            <a:xfrm>
              <a:off x="8412431" y="3598425"/>
              <a:ext cx="2880000" cy="369332"/>
            </a:xfrm>
            <a:prstGeom prst="rect">
              <a:avLst/>
            </a:prstGeom>
            <a:noFill/>
          </p:spPr>
          <p:txBody>
            <a:bodyPr wrap="square" rtlCol="0">
              <a:spAutoFit/>
            </a:bodyPr>
            <a:lstStyle/>
            <a:p>
              <a:endParaRPr lang="en-GB" b="1" dirty="0">
                <a:solidFill>
                  <a:schemeClr val="bg1"/>
                </a:solidFill>
              </a:endParaRPr>
            </a:p>
          </p:txBody>
        </p:sp>
        <p:sp>
          <p:nvSpPr>
            <p:cNvPr id="19" name="TextBox 18">
              <a:extLst>
                <a:ext uri="{FF2B5EF4-FFF2-40B4-BE49-F238E27FC236}">
                  <a16:creationId xmlns:a16="http://schemas.microsoft.com/office/drawing/2014/main" id="{7F8C91DA-CE1E-5CE3-DB50-E88D1EEF21D4}"/>
                </a:ext>
              </a:extLst>
            </p:cNvPr>
            <p:cNvSpPr txBox="1"/>
            <p:nvPr/>
          </p:nvSpPr>
          <p:spPr>
            <a:xfrm>
              <a:off x="7095598" y="3312457"/>
              <a:ext cx="1543050" cy="1015663"/>
            </a:xfrm>
            <a:prstGeom prst="rect">
              <a:avLst/>
            </a:prstGeom>
            <a:noFill/>
          </p:spPr>
          <p:txBody>
            <a:bodyPr wrap="square" rtlCol="0">
              <a:spAutoFit/>
            </a:bodyPr>
            <a:lstStyle/>
            <a:p>
              <a:endParaRPr lang="en-GB" sz="6000" b="1" dirty="0">
                <a:solidFill>
                  <a:schemeClr val="bg1"/>
                </a:solidFill>
              </a:endParaRPr>
            </a:p>
          </p:txBody>
        </p:sp>
      </p:grpSp>
      <p:sp>
        <p:nvSpPr>
          <p:cNvPr id="23" name="Title 1">
            <a:extLst>
              <a:ext uri="{FF2B5EF4-FFF2-40B4-BE49-F238E27FC236}">
                <a16:creationId xmlns:a16="http://schemas.microsoft.com/office/drawing/2014/main" id="{C4E86B35-5835-A010-57E0-4F0F7B5A16A1}"/>
              </a:ext>
            </a:extLst>
          </p:cNvPr>
          <p:cNvSpPr txBox="1">
            <a:spLocks/>
          </p:cNvSpPr>
          <p:nvPr/>
        </p:nvSpPr>
        <p:spPr>
          <a:xfrm>
            <a:off x="7191643" y="681548"/>
            <a:ext cx="5000357" cy="992712"/>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endParaRPr lang="en-GB" dirty="0">
              <a:solidFill>
                <a:schemeClr val="bg1"/>
              </a:solidFill>
            </a:endParaRPr>
          </a:p>
        </p:txBody>
      </p:sp>
    </p:spTree>
    <p:extLst>
      <p:ext uri="{BB962C8B-B14F-4D97-AF65-F5344CB8AC3E}">
        <p14:creationId xmlns:p14="http://schemas.microsoft.com/office/powerpoint/2010/main" val="57748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E0B77B7E-8DF3-B3C3-5875-BE70D64916F2}"/>
              </a:ext>
            </a:extLst>
          </p:cNvPr>
          <p:cNvCxnSpPr>
            <a:cxnSpLocks/>
            <a:stCxn id="7" idx="4"/>
            <a:endCxn id="16" idx="4"/>
          </p:cNvCxnSpPr>
          <p:nvPr/>
        </p:nvCxnSpPr>
        <p:spPr>
          <a:xfrm>
            <a:off x="883137" y="2814992"/>
            <a:ext cx="0" cy="23123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AC8C60-8D3A-931F-0EF2-305272258034}"/>
              </a:ext>
            </a:extLst>
          </p:cNvPr>
          <p:cNvSpPr>
            <a:spLocks noGrp="1"/>
          </p:cNvSpPr>
          <p:nvPr>
            <p:ph type="title"/>
          </p:nvPr>
        </p:nvSpPr>
        <p:spPr/>
        <p:txBody>
          <a:bodyPr/>
          <a:lstStyle/>
          <a:p>
            <a:r>
              <a:rPr lang="en-GB"/>
              <a:t>What is the Data Quality Framework?</a:t>
            </a:r>
          </a:p>
        </p:txBody>
      </p:sp>
      <p:sp>
        <p:nvSpPr>
          <p:cNvPr id="3" name="Content Placeholder 2">
            <a:extLst>
              <a:ext uri="{FF2B5EF4-FFF2-40B4-BE49-F238E27FC236}">
                <a16:creationId xmlns:a16="http://schemas.microsoft.com/office/drawing/2014/main" id="{7EBED11D-BB34-2CDB-9269-75DD2C387F2E}"/>
              </a:ext>
            </a:extLst>
          </p:cNvPr>
          <p:cNvSpPr>
            <a:spLocks noGrp="1"/>
          </p:cNvSpPr>
          <p:nvPr>
            <p:ph idx="1"/>
          </p:nvPr>
        </p:nvSpPr>
        <p:spPr>
          <a:xfrm>
            <a:off x="450574" y="1237158"/>
            <a:ext cx="11232183" cy="619980"/>
          </a:xfrm>
        </p:spPr>
        <p:txBody>
          <a:bodyPr/>
          <a:lstStyle/>
          <a:p>
            <a:r>
              <a:rPr lang="en-GB" dirty="0">
                <a:solidFill>
                  <a:schemeClr val="tx2"/>
                </a:solidFill>
              </a:rPr>
              <a:t>A central, standardised and scalable Data Quality framework enabling businesses to identify and remediate their Data Quality issues</a:t>
            </a:r>
          </a:p>
        </p:txBody>
      </p:sp>
      <p:sp>
        <p:nvSpPr>
          <p:cNvPr id="4" name="Slide Number Placeholder 3">
            <a:extLst>
              <a:ext uri="{FF2B5EF4-FFF2-40B4-BE49-F238E27FC236}">
                <a16:creationId xmlns:a16="http://schemas.microsoft.com/office/drawing/2014/main" id="{9D79473D-68B8-0514-156B-D72F614F8401}"/>
              </a:ext>
            </a:extLst>
          </p:cNvPr>
          <p:cNvSpPr>
            <a:spLocks noGrp="1"/>
          </p:cNvSpPr>
          <p:nvPr>
            <p:ph type="sldNum" sz="quarter" idx="4"/>
          </p:nvPr>
        </p:nvSpPr>
        <p:spPr>
          <a:xfrm>
            <a:off x="406800" y="6228000"/>
            <a:ext cx="367200" cy="365125"/>
          </a:xfrm>
          <a:prstGeom prst="rect">
            <a:avLst/>
          </a:prstGeom>
        </p:spPr>
        <p:txBody>
          <a:bodyPr anchor="ctr" anchorCtr="0"/>
          <a:lstStyle>
            <a:defPPr>
              <a:defRPr lang="en-GB"/>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1F4323-79E7-4B0A-8BF1-020DD8438F7F}" type="slidenum">
              <a:rPr lang="en-GB" smtClean="0"/>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100" b="0" i="0" u="none" strike="noStrike" kern="1200" cap="none" spc="0" normalizeH="0" baseline="0" noProof="0">
              <a:ln>
                <a:noFill/>
              </a:ln>
              <a:solidFill>
                <a:srgbClr val="666666"/>
              </a:solidFill>
              <a:effectLst/>
              <a:uLnTx/>
              <a:uFillTx/>
              <a:latin typeface="Univers for BP Light"/>
              <a:ea typeface="+mn-ea"/>
              <a:cs typeface="+mn-cs"/>
            </a:endParaRPr>
          </a:p>
        </p:txBody>
      </p:sp>
      <p:sp>
        <p:nvSpPr>
          <p:cNvPr id="5" name="Rectangle 4">
            <a:extLst>
              <a:ext uri="{FF2B5EF4-FFF2-40B4-BE49-F238E27FC236}">
                <a16:creationId xmlns:a16="http://schemas.microsoft.com/office/drawing/2014/main" id="{0BAAB98E-8EC0-403E-13D1-3629AA9E2D53}"/>
              </a:ext>
            </a:extLst>
          </p:cNvPr>
          <p:cNvSpPr/>
          <p:nvPr/>
        </p:nvSpPr>
        <p:spPr>
          <a:xfrm>
            <a:off x="509243" y="1902996"/>
            <a:ext cx="3054082" cy="396849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pic>
        <p:nvPicPr>
          <p:cNvPr id="6" name="Picture 5">
            <a:extLst>
              <a:ext uri="{FF2B5EF4-FFF2-40B4-BE49-F238E27FC236}">
                <a16:creationId xmlns:a16="http://schemas.microsoft.com/office/drawing/2014/main" id="{7D97C8A4-99F6-AD4F-CEBE-57303A96177D}"/>
              </a:ext>
            </a:extLst>
          </p:cNvPr>
          <p:cNvPicPr>
            <a:picLocks noChangeAspect="1"/>
          </p:cNvPicPr>
          <p:nvPr/>
        </p:nvPicPr>
        <p:blipFill>
          <a:blip r:embed="rId3"/>
          <a:stretch>
            <a:fillRect/>
          </a:stretch>
        </p:blipFill>
        <p:spPr>
          <a:xfrm>
            <a:off x="4272973" y="4871707"/>
            <a:ext cx="1260000" cy="717500"/>
          </a:xfrm>
          <a:prstGeom prst="rect">
            <a:avLst/>
          </a:prstGeom>
          <a:ln>
            <a:noFill/>
          </a:ln>
          <a:effectLst>
            <a:outerShdw blurRad="292100" dist="139700" dir="2700000" algn="tl" rotWithShape="0">
              <a:srgbClr val="333333">
                <a:alpha val="65000"/>
              </a:srgbClr>
            </a:outerShdw>
          </a:effectLst>
        </p:spPr>
      </p:pic>
      <p:sp>
        <p:nvSpPr>
          <p:cNvPr id="7" name="Flowchart: Connector 6">
            <a:extLst>
              <a:ext uri="{FF2B5EF4-FFF2-40B4-BE49-F238E27FC236}">
                <a16:creationId xmlns:a16="http://schemas.microsoft.com/office/drawing/2014/main" id="{22A75BA0-50DB-9653-E210-B018AD7EA0DD}"/>
              </a:ext>
            </a:extLst>
          </p:cNvPr>
          <p:cNvSpPr/>
          <p:nvPr/>
        </p:nvSpPr>
        <p:spPr>
          <a:xfrm>
            <a:off x="667137" y="2382992"/>
            <a:ext cx="432000" cy="432000"/>
          </a:xfrm>
          <a:prstGeom prst="flowChartConnector">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Univers for BP Light"/>
                <a:ea typeface="+mn-ea"/>
                <a:cs typeface="+mn-cs"/>
              </a:rPr>
              <a:t>1</a:t>
            </a:r>
          </a:p>
        </p:txBody>
      </p:sp>
      <p:sp>
        <p:nvSpPr>
          <p:cNvPr id="8" name="Flowchart: Connector 7">
            <a:extLst>
              <a:ext uri="{FF2B5EF4-FFF2-40B4-BE49-F238E27FC236}">
                <a16:creationId xmlns:a16="http://schemas.microsoft.com/office/drawing/2014/main" id="{2CA13319-B18A-9ADF-4B54-F871343A211E}"/>
              </a:ext>
            </a:extLst>
          </p:cNvPr>
          <p:cNvSpPr/>
          <p:nvPr/>
        </p:nvSpPr>
        <p:spPr>
          <a:xfrm>
            <a:off x="666143" y="3112844"/>
            <a:ext cx="432000" cy="432000"/>
          </a:xfrm>
          <a:prstGeom prst="flowChartConnector">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Univers for BP Light"/>
                <a:ea typeface="+mn-ea"/>
                <a:cs typeface="+mn-cs"/>
              </a:rPr>
              <a:t>2</a:t>
            </a:r>
          </a:p>
        </p:txBody>
      </p:sp>
      <p:sp>
        <p:nvSpPr>
          <p:cNvPr id="10" name="TextBox 9">
            <a:extLst>
              <a:ext uri="{FF2B5EF4-FFF2-40B4-BE49-F238E27FC236}">
                <a16:creationId xmlns:a16="http://schemas.microsoft.com/office/drawing/2014/main" id="{C0FB20DF-EC6C-1780-1A89-2C7C90B25512}"/>
              </a:ext>
            </a:extLst>
          </p:cNvPr>
          <p:cNvSpPr txBox="1"/>
          <p:nvPr/>
        </p:nvSpPr>
        <p:spPr>
          <a:xfrm>
            <a:off x="1188639" y="2329322"/>
            <a:ext cx="2517363"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A centralised configurable DQ Framework within GIPP delivering to business requirements</a:t>
            </a:r>
          </a:p>
        </p:txBody>
      </p:sp>
      <p:sp>
        <p:nvSpPr>
          <p:cNvPr id="12" name="TextBox 11">
            <a:extLst>
              <a:ext uri="{FF2B5EF4-FFF2-40B4-BE49-F238E27FC236}">
                <a16:creationId xmlns:a16="http://schemas.microsoft.com/office/drawing/2014/main" id="{056B9E2F-C070-DFD3-B209-61B2C7739F70}"/>
              </a:ext>
            </a:extLst>
          </p:cNvPr>
          <p:cNvSpPr txBox="1"/>
          <p:nvPr/>
        </p:nvSpPr>
        <p:spPr>
          <a:xfrm>
            <a:off x="1143272" y="3704891"/>
            <a:ext cx="214972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Enabled Identification and remediation of Data Quality issues</a:t>
            </a:r>
          </a:p>
        </p:txBody>
      </p:sp>
      <p:sp>
        <p:nvSpPr>
          <p:cNvPr id="13" name="Flowchart: Connector 12">
            <a:extLst>
              <a:ext uri="{FF2B5EF4-FFF2-40B4-BE49-F238E27FC236}">
                <a16:creationId xmlns:a16="http://schemas.microsoft.com/office/drawing/2014/main" id="{58956005-61B3-656B-AEF6-7CA99CB936B1}"/>
              </a:ext>
            </a:extLst>
          </p:cNvPr>
          <p:cNvSpPr/>
          <p:nvPr/>
        </p:nvSpPr>
        <p:spPr>
          <a:xfrm>
            <a:off x="663289" y="3847543"/>
            <a:ext cx="432000" cy="432000"/>
          </a:xfrm>
          <a:prstGeom prst="flowChartConnector">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Univers for BP Light"/>
                <a:ea typeface="+mn-ea"/>
                <a:cs typeface="+mn-cs"/>
              </a:rPr>
              <a:t>3</a:t>
            </a:r>
          </a:p>
        </p:txBody>
      </p:sp>
      <p:sp>
        <p:nvSpPr>
          <p:cNvPr id="14" name="TextBox 13">
            <a:extLst>
              <a:ext uri="{FF2B5EF4-FFF2-40B4-BE49-F238E27FC236}">
                <a16:creationId xmlns:a16="http://schemas.microsoft.com/office/drawing/2014/main" id="{A9F84E37-C254-7194-9B4C-C6B507FB114D}"/>
              </a:ext>
            </a:extLst>
          </p:cNvPr>
          <p:cNvSpPr txBox="1"/>
          <p:nvPr/>
        </p:nvSpPr>
        <p:spPr>
          <a:xfrm>
            <a:off x="1188639" y="3088229"/>
            <a:ext cx="24996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666666"/>
                </a:solidFill>
                <a:effectLst/>
                <a:uLnTx/>
                <a:uFillTx/>
                <a:latin typeface="Univers for BP Light"/>
                <a:ea typeface="+mn-ea"/>
                <a:cs typeface="+mn-cs"/>
              </a:rPr>
              <a:t>Build trust in our Data </a:t>
            </a:r>
          </a:p>
        </p:txBody>
      </p:sp>
      <p:sp>
        <p:nvSpPr>
          <p:cNvPr id="15" name="TextBox 14">
            <a:extLst>
              <a:ext uri="{FF2B5EF4-FFF2-40B4-BE49-F238E27FC236}">
                <a16:creationId xmlns:a16="http://schemas.microsoft.com/office/drawing/2014/main" id="{C554E057-1219-66FD-4AE6-5CAE5583EDB7}"/>
              </a:ext>
            </a:extLst>
          </p:cNvPr>
          <p:cNvSpPr txBox="1"/>
          <p:nvPr/>
        </p:nvSpPr>
        <p:spPr>
          <a:xfrm>
            <a:off x="1095289" y="4702869"/>
            <a:ext cx="24996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666666"/>
                </a:solidFill>
                <a:effectLst/>
                <a:uLnTx/>
                <a:uFillTx/>
                <a:latin typeface="Univers for BP Light"/>
                <a:ea typeface="+mn-ea"/>
                <a:cs typeface="+mn-cs"/>
              </a:rPr>
              <a:t>Increased Velocity &amp; Volume Delivery</a:t>
            </a:r>
          </a:p>
        </p:txBody>
      </p:sp>
      <p:sp>
        <p:nvSpPr>
          <p:cNvPr id="16" name="Flowchart: Connector 15">
            <a:extLst>
              <a:ext uri="{FF2B5EF4-FFF2-40B4-BE49-F238E27FC236}">
                <a16:creationId xmlns:a16="http://schemas.microsoft.com/office/drawing/2014/main" id="{7043F262-8955-88FF-8095-2B4BF74171CA}"/>
              </a:ext>
            </a:extLst>
          </p:cNvPr>
          <p:cNvSpPr/>
          <p:nvPr/>
        </p:nvSpPr>
        <p:spPr>
          <a:xfrm>
            <a:off x="667137" y="4695305"/>
            <a:ext cx="432000" cy="432000"/>
          </a:xfrm>
          <a:prstGeom prst="flowChartConnector">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Univers for BP Light"/>
                <a:ea typeface="+mn-ea"/>
                <a:cs typeface="+mn-cs"/>
              </a:rPr>
              <a:t>4</a:t>
            </a:r>
          </a:p>
        </p:txBody>
      </p:sp>
      <p:sp>
        <p:nvSpPr>
          <p:cNvPr id="19" name="Rectangle 18">
            <a:extLst>
              <a:ext uri="{FF2B5EF4-FFF2-40B4-BE49-F238E27FC236}">
                <a16:creationId xmlns:a16="http://schemas.microsoft.com/office/drawing/2014/main" id="{D37D2776-3766-75D9-F55E-8BF4520DB582}"/>
              </a:ext>
            </a:extLst>
          </p:cNvPr>
          <p:cNvSpPr/>
          <p:nvPr/>
        </p:nvSpPr>
        <p:spPr>
          <a:xfrm>
            <a:off x="855835" y="1745184"/>
            <a:ext cx="2350008" cy="2902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Univers for BP Light"/>
                <a:ea typeface="+mn-ea"/>
                <a:cs typeface="+mn-cs"/>
              </a:rPr>
              <a:t>Objectives</a:t>
            </a:r>
          </a:p>
        </p:txBody>
      </p:sp>
      <p:sp>
        <p:nvSpPr>
          <p:cNvPr id="21" name="Rectangle 20">
            <a:extLst>
              <a:ext uri="{FF2B5EF4-FFF2-40B4-BE49-F238E27FC236}">
                <a16:creationId xmlns:a16="http://schemas.microsoft.com/office/drawing/2014/main" id="{016F449B-86E6-92DB-C844-F331B1EE3851}"/>
              </a:ext>
            </a:extLst>
          </p:cNvPr>
          <p:cNvSpPr/>
          <p:nvPr/>
        </p:nvSpPr>
        <p:spPr>
          <a:xfrm>
            <a:off x="6983976" y="3025314"/>
            <a:ext cx="1466888"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AWS DataBrew Data Profiling engine</a:t>
            </a:r>
          </a:p>
        </p:txBody>
      </p:sp>
      <p:sp>
        <p:nvSpPr>
          <p:cNvPr id="22" name="Rectangle 21">
            <a:extLst>
              <a:ext uri="{FF2B5EF4-FFF2-40B4-BE49-F238E27FC236}">
                <a16:creationId xmlns:a16="http://schemas.microsoft.com/office/drawing/2014/main" id="{E7ECCE77-5FD2-3A14-EFC2-9269399250BF}"/>
              </a:ext>
            </a:extLst>
          </p:cNvPr>
          <p:cNvSpPr/>
          <p:nvPr/>
        </p:nvSpPr>
        <p:spPr>
          <a:xfrm>
            <a:off x="8214269" y="3496752"/>
            <a:ext cx="1240912"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29" name="Freeform 21">
            <a:extLst>
              <a:ext uri="{FF2B5EF4-FFF2-40B4-BE49-F238E27FC236}">
                <a16:creationId xmlns:a16="http://schemas.microsoft.com/office/drawing/2014/main" id="{BEBD5115-41AD-2CDA-4C1A-0A02A7365FA3}"/>
              </a:ext>
            </a:extLst>
          </p:cNvPr>
          <p:cNvSpPr>
            <a:spLocks/>
          </p:cNvSpPr>
          <p:nvPr/>
        </p:nvSpPr>
        <p:spPr bwMode="auto">
          <a:xfrm>
            <a:off x="3779325" y="2568005"/>
            <a:ext cx="7876191" cy="2095856"/>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5715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a:ln>
                <a:noFill/>
              </a:ln>
              <a:solidFill>
                <a:srgbClr val="404040"/>
              </a:solidFill>
              <a:effectLst/>
              <a:uLnTx/>
              <a:uFillTx/>
              <a:latin typeface="Arial (body)"/>
              <a:ea typeface="+mn-ea"/>
              <a:cs typeface="+mn-cs"/>
            </a:endParaRPr>
          </a:p>
        </p:txBody>
      </p:sp>
      <p:sp>
        <p:nvSpPr>
          <p:cNvPr id="30" name="Flowchart: Connector 29">
            <a:extLst>
              <a:ext uri="{FF2B5EF4-FFF2-40B4-BE49-F238E27FC236}">
                <a16:creationId xmlns:a16="http://schemas.microsoft.com/office/drawing/2014/main" id="{49F73C35-2A01-1407-1E5D-C5539921714B}"/>
              </a:ext>
            </a:extLst>
          </p:cNvPr>
          <p:cNvSpPr/>
          <p:nvPr/>
        </p:nvSpPr>
        <p:spPr>
          <a:xfrm>
            <a:off x="4584747" y="4071783"/>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31" name="Rectangle 30">
            <a:extLst>
              <a:ext uri="{FF2B5EF4-FFF2-40B4-BE49-F238E27FC236}">
                <a16:creationId xmlns:a16="http://schemas.microsoft.com/office/drawing/2014/main" id="{8D4BB91A-A331-06FB-00F0-A6915B566B66}"/>
              </a:ext>
            </a:extLst>
          </p:cNvPr>
          <p:cNvSpPr/>
          <p:nvPr/>
        </p:nvSpPr>
        <p:spPr>
          <a:xfrm>
            <a:off x="3961953" y="4503523"/>
            <a:ext cx="1989503"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666666"/>
                </a:solidFill>
                <a:effectLst/>
                <a:uLnTx/>
                <a:uFillTx/>
                <a:latin typeface="Univers for BP Light"/>
                <a:ea typeface="+mn-ea"/>
                <a:cs typeface="+mn-cs"/>
              </a:rPr>
              <a:t>Industry Best practice data quality lifecycle outlined</a:t>
            </a:r>
          </a:p>
        </p:txBody>
      </p:sp>
      <p:sp>
        <p:nvSpPr>
          <p:cNvPr id="32" name="Rectangle 31">
            <a:extLst>
              <a:ext uri="{FF2B5EF4-FFF2-40B4-BE49-F238E27FC236}">
                <a16:creationId xmlns:a16="http://schemas.microsoft.com/office/drawing/2014/main" id="{33D3EE1F-6408-0384-D6F6-A5EE035C9DF0}"/>
              </a:ext>
            </a:extLst>
          </p:cNvPr>
          <p:cNvSpPr/>
          <p:nvPr/>
        </p:nvSpPr>
        <p:spPr>
          <a:xfrm>
            <a:off x="4867426" y="3058903"/>
            <a:ext cx="1610610" cy="388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List of data quality check types outlined and shared by Data owner</a:t>
            </a:r>
          </a:p>
        </p:txBody>
      </p:sp>
      <p:sp>
        <p:nvSpPr>
          <p:cNvPr id="33" name="Flowchart: Connector 32">
            <a:extLst>
              <a:ext uri="{FF2B5EF4-FFF2-40B4-BE49-F238E27FC236}">
                <a16:creationId xmlns:a16="http://schemas.microsoft.com/office/drawing/2014/main" id="{16CEE103-7087-C45B-A87A-6310DAA39B2E}"/>
              </a:ext>
            </a:extLst>
          </p:cNvPr>
          <p:cNvSpPr/>
          <p:nvPr/>
        </p:nvSpPr>
        <p:spPr>
          <a:xfrm>
            <a:off x="5439524" y="3542458"/>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34" name="Flowchart: Connector 33">
            <a:extLst>
              <a:ext uri="{FF2B5EF4-FFF2-40B4-BE49-F238E27FC236}">
                <a16:creationId xmlns:a16="http://schemas.microsoft.com/office/drawing/2014/main" id="{F2E5275E-3F16-AA9C-9778-5A4BBC969AE1}"/>
              </a:ext>
            </a:extLst>
          </p:cNvPr>
          <p:cNvSpPr/>
          <p:nvPr/>
        </p:nvSpPr>
        <p:spPr>
          <a:xfrm>
            <a:off x="6461942" y="3722043"/>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35" name="Rectangle 34">
            <a:extLst>
              <a:ext uri="{FF2B5EF4-FFF2-40B4-BE49-F238E27FC236}">
                <a16:creationId xmlns:a16="http://schemas.microsoft.com/office/drawing/2014/main" id="{8FBEDD1F-9AF7-73A9-2C7A-C38C52317F55}"/>
              </a:ext>
            </a:extLst>
          </p:cNvPr>
          <p:cNvSpPr/>
          <p:nvPr/>
        </p:nvSpPr>
        <p:spPr>
          <a:xfrm>
            <a:off x="5477557" y="4063543"/>
            <a:ext cx="2520000"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DQ Rules updated in the configurable JSON files</a:t>
            </a:r>
          </a:p>
        </p:txBody>
      </p:sp>
      <p:sp>
        <p:nvSpPr>
          <p:cNvPr id="36" name="Flowchart: Connector 35">
            <a:extLst>
              <a:ext uri="{FF2B5EF4-FFF2-40B4-BE49-F238E27FC236}">
                <a16:creationId xmlns:a16="http://schemas.microsoft.com/office/drawing/2014/main" id="{14110310-430D-9691-80BF-9DE3BFA26AD7}"/>
              </a:ext>
            </a:extLst>
          </p:cNvPr>
          <p:cNvSpPr/>
          <p:nvPr/>
        </p:nvSpPr>
        <p:spPr>
          <a:xfrm>
            <a:off x="7828800" y="3402991"/>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37" name="Flowchart: Connector 36">
            <a:extLst>
              <a:ext uri="{FF2B5EF4-FFF2-40B4-BE49-F238E27FC236}">
                <a16:creationId xmlns:a16="http://schemas.microsoft.com/office/drawing/2014/main" id="{4E42363A-C6D3-1C68-9E51-9F765D6D24B9}"/>
              </a:ext>
            </a:extLst>
          </p:cNvPr>
          <p:cNvSpPr/>
          <p:nvPr/>
        </p:nvSpPr>
        <p:spPr>
          <a:xfrm>
            <a:off x="8666864" y="3079245"/>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44" name="Flowchart: Connector 43">
            <a:extLst>
              <a:ext uri="{FF2B5EF4-FFF2-40B4-BE49-F238E27FC236}">
                <a16:creationId xmlns:a16="http://schemas.microsoft.com/office/drawing/2014/main" id="{9AD99859-342C-DF59-0D87-86B449E50E0D}"/>
              </a:ext>
            </a:extLst>
          </p:cNvPr>
          <p:cNvSpPr/>
          <p:nvPr/>
        </p:nvSpPr>
        <p:spPr>
          <a:xfrm>
            <a:off x="10851518" y="2878310"/>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45" name="Rectangle 44">
            <a:extLst>
              <a:ext uri="{FF2B5EF4-FFF2-40B4-BE49-F238E27FC236}">
                <a16:creationId xmlns:a16="http://schemas.microsoft.com/office/drawing/2014/main" id="{6197117D-60A9-FF10-6524-6707643560D0}"/>
              </a:ext>
            </a:extLst>
          </p:cNvPr>
          <p:cNvSpPr/>
          <p:nvPr/>
        </p:nvSpPr>
        <p:spPr>
          <a:xfrm>
            <a:off x="9173398" y="3028034"/>
            <a:ext cx="1343307"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Standard DQ Dashboard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666666"/>
              </a:solidFill>
              <a:effectLst/>
              <a:uLnTx/>
              <a:uFillTx/>
              <a:latin typeface="Univers for BP Light"/>
              <a:ea typeface="+mn-ea"/>
              <a:cs typeface="+mn-cs"/>
            </a:endParaRPr>
          </a:p>
        </p:txBody>
      </p:sp>
      <p:sp>
        <p:nvSpPr>
          <p:cNvPr id="46" name="Flowchart: Connector 45">
            <a:extLst>
              <a:ext uri="{FF2B5EF4-FFF2-40B4-BE49-F238E27FC236}">
                <a16:creationId xmlns:a16="http://schemas.microsoft.com/office/drawing/2014/main" id="{1CB4FD1A-8B31-ED66-5060-5143E75E284D}"/>
              </a:ext>
            </a:extLst>
          </p:cNvPr>
          <p:cNvSpPr/>
          <p:nvPr/>
        </p:nvSpPr>
        <p:spPr>
          <a:xfrm>
            <a:off x="9688090" y="3366051"/>
            <a:ext cx="350394" cy="32725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47" name="Rectangle 46">
            <a:extLst>
              <a:ext uri="{FF2B5EF4-FFF2-40B4-BE49-F238E27FC236}">
                <a16:creationId xmlns:a16="http://schemas.microsoft.com/office/drawing/2014/main" id="{CB5ACB8F-2D4B-7CA3-D4EB-9506E4AA1A04}"/>
              </a:ext>
            </a:extLst>
          </p:cNvPr>
          <p:cNvSpPr/>
          <p:nvPr/>
        </p:nvSpPr>
        <p:spPr>
          <a:xfrm>
            <a:off x="10592659" y="3402991"/>
            <a:ext cx="1163627"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666666"/>
                </a:solidFill>
                <a:effectLst/>
                <a:uLnTx/>
                <a:uFillTx/>
                <a:latin typeface="Univers for BP Light"/>
                <a:ea typeface="+mn-ea"/>
                <a:cs typeface="+mn-cs"/>
              </a:rPr>
              <a:t>Supporting Best practices &amp; Processes</a:t>
            </a:r>
          </a:p>
        </p:txBody>
      </p:sp>
      <p:sp>
        <p:nvSpPr>
          <p:cNvPr id="51" name="Flowchart: Connector 50">
            <a:extLst>
              <a:ext uri="{FF2B5EF4-FFF2-40B4-BE49-F238E27FC236}">
                <a16:creationId xmlns:a16="http://schemas.microsoft.com/office/drawing/2014/main" id="{35961E5D-5E5D-810D-1063-857A55233068}"/>
              </a:ext>
            </a:extLst>
          </p:cNvPr>
          <p:cNvSpPr/>
          <p:nvPr/>
        </p:nvSpPr>
        <p:spPr>
          <a:xfrm>
            <a:off x="11522552" y="2411397"/>
            <a:ext cx="350394" cy="327252"/>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sp>
        <p:nvSpPr>
          <p:cNvPr id="52" name="Rectangle 51">
            <a:extLst>
              <a:ext uri="{FF2B5EF4-FFF2-40B4-BE49-F238E27FC236}">
                <a16:creationId xmlns:a16="http://schemas.microsoft.com/office/drawing/2014/main" id="{06EF49B7-C8A2-2E5E-BA90-E54D8C78D9B7}"/>
              </a:ext>
            </a:extLst>
          </p:cNvPr>
          <p:cNvSpPr/>
          <p:nvPr/>
        </p:nvSpPr>
        <p:spPr>
          <a:xfrm>
            <a:off x="11020065" y="1794547"/>
            <a:ext cx="1163627" cy="32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179BD8"/>
                </a:solidFill>
                <a:effectLst/>
                <a:uLnTx/>
                <a:uFillTx/>
                <a:latin typeface="Univers for BP Light"/>
                <a:ea typeface="+mn-ea"/>
                <a:cs typeface="+mn-cs"/>
              </a:rPr>
              <a:t>Continuously improved and evolving according to business needs</a:t>
            </a:r>
          </a:p>
        </p:txBody>
      </p:sp>
      <p:sp>
        <p:nvSpPr>
          <p:cNvPr id="53" name="Flowchart: Connector 52">
            <a:extLst>
              <a:ext uri="{FF2B5EF4-FFF2-40B4-BE49-F238E27FC236}">
                <a16:creationId xmlns:a16="http://schemas.microsoft.com/office/drawing/2014/main" id="{087FAA10-52D1-E78E-A056-03A433A51F57}"/>
              </a:ext>
            </a:extLst>
          </p:cNvPr>
          <p:cNvSpPr/>
          <p:nvPr/>
        </p:nvSpPr>
        <p:spPr>
          <a:xfrm>
            <a:off x="3691937" y="4161761"/>
            <a:ext cx="350394" cy="327252"/>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nivers for BP Light"/>
              <a:ea typeface="+mn-ea"/>
              <a:cs typeface="+mn-cs"/>
            </a:endParaRPr>
          </a:p>
        </p:txBody>
      </p:sp>
      <p:pic>
        <p:nvPicPr>
          <p:cNvPr id="55" name="Graphic 54" descr="User outline">
            <a:extLst>
              <a:ext uri="{FF2B5EF4-FFF2-40B4-BE49-F238E27FC236}">
                <a16:creationId xmlns:a16="http://schemas.microsoft.com/office/drawing/2014/main" id="{0668EF29-B39C-52FE-AA2A-FC863F7B3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472" y="3633480"/>
            <a:ext cx="571648" cy="571648"/>
          </a:xfrm>
          <a:prstGeom prst="rect">
            <a:avLst/>
          </a:prstGeom>
        </p:spPr>
      </p:pic>
      <p:sp>
        <p:nvSpPr>
          <p:cNvPr id="56" name="TextBox 55">
            <a:extLst>
              <a:ext uri="{FF2B5EF4-FFF2-40B4-BE49-F238E27FC236}">
                <a16:creationId xmlns:a16="http://schemas.microsoft.com/office/drawing/2014/main" id="{571AF137-4A6F-DED3-CE44-95EF20BBD3DD}"/>
              </a:ext>
            </a:extLst>
          </p:cNvPr>
          <p:cNvSpPr txBox="1"/>
          <p:nvPr/>
        </p:nvSpPr>
        <p:spPr>
          <a:xfrm>
            <a:off x="3690846" y="2316399"/>
            <a:ext cx="1199747" cy="1107996"/>
          </a:xfrm>
          <a:prstGeom prst="rect">
            <a:avLst/>
          </a:prstGeom>
          <a:noFill/>
        </p:spPr>
        <p:txBody>
          <a:bodyPr wrap="square" rtlCol="0">
            <a:spAutoFit/>
          </a:bodyPr>
          <a:lstStyle>
            <a:defPPr>
              <a:defRPr lang="en-US"/>
            </a:defPPr>
            <a:lvl1pPr>
              <a:defRPr sz="1000" b="1" cap="all">
                <a:solidFill>
                  <a:schemeClr val="tx2"/>
                </a:solidFill>
                <a:latin typeface="Arial Black" panose="020B0A04020102020204" pitchFamily="34" charset="0"/>
                <a:ea typeface="Graphik" charset="0"/>
                <a:cs typeface="Graphik"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all" spc="0" normalizeH="0" baseline="0" noProof="0" dirty="0">
                <a:ln>
                  <a:noFill/>
                </a:ln>
                <a:solidFill>
                  <a:srgbClr val="179BD8"/>
                </a:solidFill>
                <a:effectLst/>
                <a:uLnTx/>
                <a:uFillTx/>
                <a:latin typeface="Univers for BP Light"/>
              </a:rPr>
              <a:t>As A DATA OWNER, HOW CAN I IMPROVE &amp; BUILD TRUST IN MY DATA QUALITY??</a:t>
            </a:r>
          </a:p>
        </p:txBody>
      </p:sp>
      <p:sp>
        <p:nvSpPr>
          <p:cNvPr id="57" name="Graphic 44">
            <a:extLst>
              <a:ext uri="{FF2B5EF4-FFF2-40B4-BE49-F238E27FC236}">
                <a16:creationId xmlns:a16="http://schemas.microsoft.com/office/drawing/2014/main" id="{DD8EDCDF-BC5A-9175-E1BB-5251DA2E3609}"/>
              </a:ext>
            </a:extLst>
          </p:cNvPr>
          <p:cNvSpPr>
            <a:spLocks noChangeAspect="1"/>
          </p:cNvSpPr>
          <p:nvPr/>
        </p:nvSpPr>
        <p:spPr>
          <a:xfrm>
            <a:off x="3603660" y="2295120"/>
            <a:ext cx="1277537" cy="1406992"/>
          </a:xfrm>
          <a:custGeom>
            <a:avLst/>
            <a:gdLst>
              <a:gd name="connsiteX0" fmla="*/ 314435 w 1111500"/>
              <a:gd name="connsiteY0" fmla="*/ 1673 h 895760"/>
              <a:gd name="connsiteX1" fmla="*/ 195589 w 1111500"/>
              <a:gd name="connsiteY1" fmla="*/ 1925 h 895760"/>
              <a:gd name="connsiteX2" fmla="*/ 136419 w 1111500"/>
              <a:gd name="connsiteY2" fmla="*/ 7476 h 895760"/>
              <a:gd name="connsiteX3" fmla="*/ 83051 w 1111500"/>
              <a:gd name="connsiteY3" fmla="*/ 17822 h 895760"/>
              <a:gd name="connsiteX4" fmla="*/ 2307 w 1111500"/>
              <a:gd name="connsiteY4" fmla="*/ 184862 h 895760"/>
              <a:gd name="connsiteX5" fmla="*/ 36 w 1111500"/>
              <a:gd name="connsiteY5" fmla="*/ 303834 h 895760"/>
              <a:gd name="connsiteX6" fmla="*/ 288 w 1111500"/>
              <a:gd name="connsiteY6" fmla="*/ 421923 h 895760"/>
              <a:gd name="connsiteX7" fmla="*/ 541 w 1111500"/>
              <a:gd name="connsiteY7" fmla="*/ 542409 h 895760"/>
              <a:gd name="connsiteX8" fmla="*/ 14923 w 1111500"/>
              <a:gd name="connsiteY8" fmla="*/ 644854 h 895760"/>
              <a:gd name="connsiteX9" fmla="*/ 101850 w 1111500"/>
              <a:gd name="connsiteY9" fmla="*/ 701627 h 895760"/>
              <a:gd name="connsiteX10" fmla="*/ 231420 w 1111500"/>
              <a:gd name="connsiteY10" fmla="*/ 708945 h 895760"/>
              <a:gd name="connsiteX11" fmla="*/ 216280 w 1111500"/>
              <a:gd name="connsiteY11" fmla="*/ 693805 h 895760"/>
              <a:gd name="connsiteX12" fmla="*/ 220317 w 1111500"/>
              <a:gd name="connsiteY12" fmla="*/ 881284 h 895760"/>
              <a:gd name="connsiteX13" fmla="*/ 229653 w 1111500"/>
              <a:gd name="connsiteY13" fmla="*/ 895162 h 895760"/>
              <a:gd name="connsiteX14" fmla="*/ 246181 w 1111500"/>
              <a:gd name="connsiteY14" fmla="*/ 892008 h 895760"/>
              <a:gd name="connsiteX15" fmla="*/ 448295 w 1111500"/>
              <a:gd name="connsiteY15" fmla="*/ 721813 h 895760"/>
              <a:gd name="connsiteX16" fmla="*/ 468481 w 1111500"/>
              <a:gd name="connsiteY16" fmla="*/ 712856 h 895760"/>
              <a:gd name="connsiteX17" fmla="*/ 499265 w 1111500"/>
              <a:gd name="connsiteY17" fmla="*/ 714748 h 895760"/>
              <a:gd name="connsiteX18" fmla="*/ 565501 w 1111500"/>
              <a:gd name="connsiteY18" fmla="*/ 718533 h 895760"/>
              <a:gd name="connsiteX19" fmla="*/ 696837 w 1111500"/>
              <a:gd name="connsiteY19" fmla="*/ 722066 h 895760"/>
              <a:gd name="connsiteX20" fmla="*/ 959887 w 1111500"/>
              <a:gd name="connsiteY20" fmla="*/ 719290 h 895760"/>
              <a:gd name="connsiteX21" fmla="*/ 1060944 w 1111500"/>
              <a:gd name="connsiteY21" fmla="*/ 695698 h 895760"/>
              <a:gd name="connsiteX22" fmla="*/ 1086429 w 1111500"/>
              <a:gd name="connsiteY22" fmla="*/ 648386 h 895760"/>
              <a:gd name="connsiteX23" fmla="*/ 1096522 w 1111500"/>
              <a:gd name="connsiteY23" fmla="*/ 586566 h 895760"/>
              <a:gd name="connsiteX24" fmla="*/ 1110905 w 1111500"/>
              <a:gd name="connsiteY24" fmla="*/ 326670 h 895760"/>
              <a:gd name="connsiteX25" fmla="*/ 1109643 w 1111500"/>
              <a:gd name="connsiteY25" fmla="*/ 294624 h 895760"/>
              <a:gd name="connsiteX26" fmla="*/ 1094504 w 1111500"/>
              <a:gd name="connsiteY26" fmla="*/ 279485 h 895760"/>
              <a:gd name="connsiteX27" fmla="*/ 1079364 w 1111500"/>
              <a:gd name="connsiteY27" fmla="*/ 294624 h 895760"/>
              <a:gd name="connsiteX28" fmla="*/ 1070911 w 1111500"/>
              <a:gd name="connsiteY28" fmla="*/ 550736 h 895760"/>
              <a:gd name="connsiteX29" fmla="*/ 1062206 w 1111500"/>
              <a:gd name="connsiteY29" fmla="*/ 612682 h 895760"/>
              <a:gd name="connsiteX30" fmla="*/ 1049211 w 1111500"/>
              <a:gd name="connsiteY30" fmla="*/ 663274 h 895760"/>
              <a:gd name="connsiteX31" fmla="*/ 1016156 w 1111500"/>
              <a:gd name="connsiteY31" fmla="*/ 684595 h 895760"/>
              <a:gd name="connsiteX32" fmla="*/ 968845 w 1111500"/>
              <a:gd name="connsiteY32" fmla="*/ 688885 h 895760"/>
              <a:gd name="connsiteX33" fmla="*/ 708318 w 1111500"/>
              <a:gd name="connsiteY33" fmla="*/ 691913 h 895760"/>
              <a:gd name="connsiteX34" fmla="*/ 578243 w 1111500"/>
              <a:gd name="connsiteY34" fmla="*/ 688885 h 895760"/>
              <a:gd name="connsiteX35" fmla="*/ 513269 w 1111500"/>
              <a:gd name="connsiteY35" fmla="*/ 685478 h 895760"/>
              <a:gd name="connsiteX36" fmla="*/ 480971 w 1111500"/>
              <a:gd name="connsiteY36" fmla="*/ 683208 h 895760"/>
              <a:gd name="connsiteX37" fmla="*/ 451827 w 1111500"/>
              <a:gd name="connsiteY37" fmla="*/ 685226 h 895760"/>
              <a:gd name="connsiteX38" fmla="*/ 425333 w 1111500"/>
              <a:gd name="connsiteY38" fmla="*/ 702258 h 895760"/>
              <a:gd name="connsiteX39" fmla="*/ 400353 w 1111500"/>
              <a:gd name="connsiteY39" fmla="*/ 723327 h 895760"/>
              <a:gd name="connsiteX40" fmla="*/ 350266 w 1111500"/>
              <a:gd name="connsiteY40" fmla="*/ 765466 h 895760"/>
              <a:gd name="connsiteX41" fmla="*/ 250092 w 1111500"/>
              <a:gd name="connsiteY41" fmla="*/ 849743 h 895760"/>
              <a:gd name="connsiteX42" fmla="*/ 225111 w 1111500"/>
              <a:gd name="connsiteY42" fmla="*/ 870812 h 895760"/>
              <a:gd name="connsiteX43" fmla="*/ 250975 w 1111500"/>
              <a:gd name="connsiteY43" fmla="*/ 881536 h 895760"/>
              <a:gd name="connsiteX44" fmla="*/ 246938 w 1111500"/>
              <a:gd name="connsiteY44" fmla="*/ 694058 h 895760"/>
              <a:gd name="connsiteX45" fmla="*/ 231798 w 1111500"/>
              <a:gd name="connsiteY45" fmla="*/ 678918 h 895760"/>
              <a:gd name="connsiteX46" fmla="*/ 125064 w 1111500"/>
              <a:gd name="connsiteY46" fmla="*/ 675890 h 895760"/>
              <a:gd name="connsiteX47" fmla="*/ 49113 w 1111500"/>
              <a:gd name="connsiteY47" fmla="*/ 641321 h 895760"/>
              <a:gd name="connsiteX48" fmla="*/ 31324 w 1111500"/>
              <a:gd name="connsiteY48" fmla="*/ 557801 h 895760"/>
              <a:gd name="connsiteX49" fmla="*/ 31072 w 1111500"/>
              <a:gd name="connsiteY49" fmla="*/ 444759 h 895760"/>
              <a:gd name="connsiteX50" fmla="*/ 31324 w 1111500"/>
              <a:gd name="connsiteY50" fmla="*/ 219683 h 895760"/>
              <a:gd name="connsiteX51" fmla="*/ 42174 w 1111500"/>
              <a:gd name="connsiteY51" fmla="*/ 118500 h 895760"/>
              <a:gd name="connsiteX52" fmla="*/ 77500 w 1111500"/>
              <a:gd name="connsiteY52" fmla="*/ 55040 h 895760"/>
              <a:gd name="connsiteX53" fmla="*/ 128596 w 1111500"/>
              <a:gd name="connsiteY53" fmla="*/ 39143 h 895760"/>
              <a:gd name="connsiteX54" fmla="*/ 188650 w 1111500"/>
              <a:gd name="connsiteY54" fmla="*/ 33088 h 895760"/>
              <a:gd name="connsiteX55" fmla="*/ 314940 w 1111500"/>
              <a:gd name="connsiteY55" fmla="*/ 32457 h 895760"/>
              <a:gd name="connsiteX56" fmla="*/ 330079 w 1111500"/>
              <a:gd name="connsiteY56" fmla="*/ 17317 h 895760"/>
              <a:gd name="connsiteX57" fmla="*/ 314435 w 1111500"/>
              <a:gd name="connsiteY57" fmla="*/ 1673 h 895760"/>
              <a:gd name="connsiteX58" fmla="*/ 314435 w 1111500"/>
              <a:gd name="connsiteY58" fmla="*/ 1673 h 89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11500" h="895760">
                <a:moveTo>
                  <a:pt x="314435" y="1673"/>
                </a:moveTo>
                <a:cubicBezTo>
                  <a:pt x="274820" y="-598"/>
                  <a:pt x="235205" y="-598"/>
                  <a:pt x="195589" y="1925"/>
                </a:cubicBezTo>
                <a:cubicBezTo>
                  <a:pt x="175782" y="3187"/>
                  <a:pt x="156100" y="4953"/>
                  <a:pt x="136419" y="7476"/>
                </a:cubicBezTo>
                <a:cubicBezTo>
                  <a:pt x="118503" y="9621"/>
                  <a:pt x="100084" y="11387"/>
                  <a:pt x="83051" y="17822"/>
                </a:cubicBezTo>
                <a:cubicBezTo>
                  <a:pt x="16563" y="42802"/>
                  <a:pt x="6723" y="123421"/>
                  <a:pt x="2307" y="184862"/>
                </a:cubicBezTo>
                <a:cubicBezTo>
                  <a:pt x="-469" y="224477"/>
                  <a:pt x="36" y="264219"/>
                  <a:pt x="36" y="303834"/>
                </a:cubicBezTo>
                <a:cubicBezTo>
                  <a:pt x="162" y="343197"/>
                  <a:pt x="288" y="382560"/>
                  <a:pt x="288" y="421923"/>
                </a:cubicBezTo>
                <a:cubicBezTo>
                  <a:pt x="414" y="462043"/>
                  <a:pt x="541" y="502289"/>
                  <a:pt x="541" y="542409"/>
                </a:cubicBezTo>
                <a:cubicBezTo>
                  <a:pt x="667" y="576726"/>
                  <a:pt x="-1604" y="613565"/>
                  <a:pt x="14923" y="644854"/>
                </a:cubicBezTo>
                <a:cubicBezTo>
                  <a:pt x="32081" y="677404"/>
                  <a:pt x="67786" y="693427"/>
                  <a:pt x="101850" y="701627"/>
                </a:cubicBezTo>
                <a:cubicBezTo>
                  <a:pt x="144115" y="711847"/>
                  <a:pt x="188272" y="714244"/>
                  <a:pt x="231420" y="708945"/>
                </a:cubicBezTo>
                <a:cubicBezTo>
                  <a:pt x="226373" y="703898"/>
                  <a:pt x="221327" y="698852"/>
                  <a:pt x="216280" y="693805"/>
                </a:cubicBezTo>
                <a:cubicBezTo>
                  <a:pt x="222588" y="756130"/>
                  <a:pt x="223976" y="818833"/>
                  <a:pt x="220317" y="881284"/>
                </a:cubicBezTo>
                <a:cubicBezTo>
                  <a:pt x="219939" y="887214"/>
                  <a:pt x="224355" y="893017"/>
                  <a:pt x="229653" y="895162"/>
                </a:cubicBezTo>
                <a:cubicBezTo>
                  <a:pt x="235583" y="897559"/>
                  <a:pt x="241387" y="896171"/>
                  <a:pt x="246181" y="892008"/>
                </a:cubicBezTo>
                <a:cubicBezTo>
                  <a:pt x="313552" y="835234"/>
                  <a:pt x="380797" y="778335"/>
                  <a:pt x="448295" y="721813"/>
                </a:cubicBezTo>
                <a:cubicBezTo>
                  <a:pt x="454477" y="716641"/>
                  <a:pt x="460154" y="712982"/>
                  <a:pt x="468481" y="712856"/>
                </a:cubicBezTo>
                <a:cubicBezTo>
                  <a:pt x="478700" y="712604"/>
                  <a:pt x="489045" y="713991"/>
                  <a:pt x="499265" y="714748"/>
                </a:cubicBezTo>
                <a:cubicBezTo>
                  <a:pt x="521343" y="716262"/>
                  <a:pt x="543422" y="717524"/>
                  <a:pt x="565501" y="718533"/>
                </a:cubicBezTo>
                <a:cubicBezTo>
                  <a:pt x="609279" y="720552"/>
                  <a:pt x="653058" y="721687"/>
                  <a:pt x="696837" y="722066"/>
                </a:cubicBezTo>
                <a:cubicBezTo>
                  <a:pt x="784520" y="722949"/>
                  <a:pt x="872204" y="721183"/>
                  <a:pt x="959887" y="719290"/>
                </a:cubicBezTo>
                <a:cubicBezTo>
                  <a:pt x="994582" y="718533"/>
                  <a:pt x="1032810" y="719038"/>
                  <a:pt x="1060944" y="695698"/>
                </a:cubicBezTo>
                <a:cubicBezTo>
                  <a:pt x="1075201" y="683838"/>
                  <a:pt x="1082518" y="666049"/>
                  <a:pt x="1086429" y="648386"/>
                </a:cubicBezTo>
                <a:cubicBezTo>
                  <a:pt x="1090971" y="628074"/>
                  <a:pt x="1093621" y="607257"/>
                  <a:pt x="1096522" y="586566"/>
                </a:cubicBezTo>
                <a:cubicBezTo>
                  <a:pt x="1108508" y="500523"/>
                  <a:pt x="1113555" y="413470"/>
                  <a:pt x="1110905" y="326670"/>
                </a:cubicBezTo>
                <a:cubicBezTo>
                  <a:pt x="1110527" y="315946"/>
                  <a:pt x="1110148" y="305348"/>
                  <a:pt x="1109643" y="294624"/>
                </a:cubicBezTo>
                <a:cubicBezTo>
                  <a:pt x="1109265" y="286424"/>
                  <a:pt x="1102957" y="279485"/>
                  <a:pt x="1094504" y="279485"/>
                </a:cubicBezTo>
                <a:cubicBezTo>
                  <a:pt x="1086682" y="279485"/>
                  <a:pt x="1078986" y="286424"/>
                  <a:pt x="1079364" y="294624"/>
                </a:cubicBezTo>
                <a:cubicBezTo>
                  <a:pt x="1083780" y="380037"/>
                  <a:pt x="1081004" y="465828"/>
                  <a:pt x="1070911" y="550736"/>
                </a:cubicBezTo>
                <a:cubicBezTo>
                  <a:pt x="1068514" y="571427"/>
                  <a:pt x="1065486" y="592118"/>
                  <a:pt x="1062206" y="612682"/>
                </a:cubicBezTo>
                <a:cubicBezTo>
                  <a:pt x="1059430" y="629462"/>
                  <a:pt x="1057916" y="648386"/>
                  <a:pt x="1049211" y="663274"/>
                </a:cubicBezTo>
                <a:cubicBezTo>
                  <a:pt x="1041768" y="675890"/>
                  <a:pt x="1029782" y="681315"/>
                  <a:pt x="1016156" y="684595"/>
                </a:cubicBezTo>
                <a:cubicBezTo>
                  <a:pt x="1001017" y="688254"/>
                  <a:pt x="985120" y="688506"/>
                  <a:pt x="968845" y="688885"/>
                </a:cubicBezTo>
                <a:cubicBezTo>
                  <a:pt x="882045" y="690777"/>
                  <a:pt x="795244" y="692544"/>
                  <a:pt x="708318" y="691913"/>
                </a:cubicBezTo>
                <a:cubicBezTo>
                  <a:pt x="664917" y="691660"/>
                  <a:pt x="621517" y="690651"/>
                  <a:pt x="578243" y="688885"/>
                </a:cubicBezTo>
                <a:cubicBezTo>
                  <a:pt x="556543" y="688002"/>
                  <a:pt x="534843" y="686866"/>
                  <a:pt x="513269" y="685478"/>
                </a:cubicBezTo>
                <a:cubicBezTo>
                  <a:pt x="502545" y="684721"/>
                  <a:pt x="491695" y="683964"/>
                  <a:pt x="480971" y="683208"/>
                </a:cubicBezTo>
                <a:cubicBezTo>
                  <a:pt x="471256" y="682451"/>
                  <a:pt x="461163" y="682198"/>
                  <a:pt x="451827" y="685226"/>
                </a:cubicBezTo>
                <a:cubicBezTo>
                  <a:pt x="441482" y="688506"/>
                  <a:pt x="433407" y="695319"/>
                  <a:pt x="425333" y="702258"/>
                </a:cubicBezTo>
                <a:cubicBezTo>
                  <a:pt x="417006" y="709323"/>
                  <a:pt x="408679" y="716262"/>
                  <a:pt x="400353" y="723327"/>
                </a:cubicBezTo>
                <a:cubicBezTo>
                  <a:pt x="383699" y="737332"/>
                  <a:pt x="366919" y="751462"/>
                  <a:pt x="350266" y="765466"/>
                </a:cubicBezTo>
                <a:cubicBezTo>
                  <a:pt x="316832" y="793600"/>
                  <a:pt x="283525" y="821609"/>
                  <a:pt x="250092" y="849743"/>
                </a:cubicBezTo>
                <a:cubicBezTo>
                  <a:pt x="241765" y="856808"/>
                  <a:pt x="233438" y="863747"/>
                  <a:pt x="225111" y="870812"/>
                </a:cubicBezTo>
                <a:cubicBezTo>
                  <a:pt x="233691" y="874345"/>
                  <a:pt x="242396" y="878004"/>
                  <a:pt x="250975" y="881536"/>
                </a:cubicBezTo>
                <a:cubicBezTo>
                  <a:pt x="254634" y="819085"/>
                  <a:pt x="253246" y="756382"/>
                  <a:pt x="246938" y="694058"/>
                </a:cubicBezTo>
                <a:cubicBezTo>
                  <a:pt x="246181" y="686740"/>
                  <a:pt x="240630" y="677783"/>
                  <a:pt x="231798" y="678918"/>
                </a:cubicBezTo>
                <a:cubicBezTo>
                  <a:pt x="196346" y="683334"/>
                  <a:pt x="160137" y="682577"/>
                  <a:pt x="125064" y="675890"/>
                </a:cubicBezTo>
                <a:cubicBezTo>
                  <a:pt x="97686" y="670591"/>
                  <a:pt x="67912" y="662769"/>
                  <a:pt x="49113" y="641321"/>
                </a:cubicBezTo>
                <a:cubicBezTo>
                  <a:pt x="29810" y="619243"/>
                  <a:pt x="31324" y="585431"/>
                  <a:pt x="31324" y="557801"/>
                </a:cubicBezTo>
                <a:cubicBezTo>
                  <a:pt x="31198" y="520078"/>
                  <a:pt x="31198" y="482482"/>
                  <a:pt x="31072" y="444759"/>
                </a:cubicBezTo>
                <a:cubicBezTo>
                  <a:pt x="30946" y="369818"/>
                  <a:pt x="29053" y="294624"/>
                  <a:pt x="31324" y="219683"/>
                </a:cubicBezTo>
                <a:cubicBezTo>
                  <a:pt x="32334" y="185998"/>
                  <a:pt x="34226" y="151429"/>
                  <a:pt x="42174" y="118500"/>
                </a:cubicBezTo>
                <a:cubicBezTo>
                  <a:pt x="47978" y="94529"/>
                  <a:pt x="58071" y="68918"/>
                  <a:pt x="77500" y="55040"/>
                </a:cubicBezTo>
                <a:cubicBezTo>
                  <a:pt x="92388" y="44442"/>
                  <a:pt x="110807" y="41541"/>
                  <a:pt x="128596" y="39143"/>
                </a:cubicBezTo>
                <a:cubicBezTo>
                  <a:pt x="148530" y="36368"/>
                  <a:pt x="168590" y="34475"/>
                  <a:pt x="188650" y="33088"/>
                </a:cubicBezTo>
                <a:cubicBezTo>
                  <a:pt x="230663" y="30186"/>
                  <a:pt x="272801" y="29934"/>
                  <a:pt x="314940" y="32457"/>
                </a:cubicBezTo>
                <a:cubicBezTo>
                  <a:pt x="323141" y="32961"/>
                  <a:pt x="330079" y="25139"/>
                  <a:pt x="330079" y="17317"/>
                </a:cubicBezTo>
                <a:cubicBezTo>
                  <a:pt x="329575" y="8233"/>
                  <a:pt x="322636" y="2178"/>
                  <a:pt x="314435" y="1673"/>
                </a:cubicBezTo>
                <a:lnTo>
                  <a:pt x="314435" y="1673"/>
                </a:lnTo>
                <a:close/>
              </a:path>
            </a:pathLst>
          </a:custGeom>
          <a:solidFill>
            <a:schemeClr val="accent6"/>
          </a:solidFill>
          <a:ln w="1254" cap="flat">
            <a:solidFill>
              <a:schemeClr val="accent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Arial"/>
              <a:ea typeface="+mn-ea"/>
              <a:cs typeface="+mn-cs"/>
            </a:endParaRPr>
          </a:p>
        </p:txBody>
      </p:sp>
      <p:cxnSp>
        <p:nvCxnSpPr>
          <p:cNvPr id="59" name="Connector: Elbow 58">
            <a:extLst>
              <a:ext uri="{FF2B5EF4-FFF2-40B4-BE49-F238E27FC236}">
                <a16:creationId xmlns:a16="http://schemas.microsoft.com/office/drawing/2014/main" id="{1B011714-EDFE-FF4D-7A04-26FEB2C5668D}"/>
              </a:ext>
            </a:extLst>
          </p:cNvPr>
          <p:cNvCxnSpPr>
            <a:cxnSpLocks/>
            <a:stCxn id="51" idx="4"/>
            <a:endCxn id="53" idx="4"/>
          </p:cNvCxnSpPr>
          <p:nvPr/>
        </p:nvCxnSpPr>
        <p:spPr>
          <a:xfrm rot="5400000">
            <a:off x="6907260" y="-301476"/>
            <a:ext cx="1750364" cy="7830615"/>
          </a:xfrm>
          <a:prstGeom prst="bentConnector3">
            <a:avLst>
              <a:gd name="adj1" fmla="val 176794"/>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BB42094-174A-2245-8392-0D512C36D75C}"/>
              </a:ext>
            </a:extLst>
          </p:cNvPr>
          <p:cNvPicPr>
            <a:picLocks noChangeAspect="1"/>
          </p:cNvPicPr>
          <p:nvPr/>
        </p:nvPicPr>
        <p:blipFill>
          <a:blip r:embed="rId6"/>
          <a:stretch>
            <a:fillRect/>
          </a:stretch>
        </p:blipFill>
        <p:spPr>
          <a:xfrm>
            <a:off x="5321309" y="2082734"/>
            <a:ext cx="553870" cy="746294"/>
          </a:xfrm>
          <a:prstGeom prst="rect">
            <a:avLst/>
          </a:prstGeom>
          <a:effectLst>
            <a:outerShdw blurRad="50800" dist="38100" dir="2700000" sx="107000" sy="107000" algn="tl" rotWithShape="0">
              <a:prstClr val="black">
                <a:alpha val="40000"/>
              </a:prstClr>
            </a:outerShdw>
          </a:effectLst>
        </p:spPr>
      </p:pic>
      <p:pic>
        <p:nvPicPr>
          <p:cNvPr id="23" name="Picture 22">
            <a:extLst>
              <a:ext uri="{FF2B5EF4-FFF2-40B4-BE49-F238E27FC236}">
                <a16:creationId xmlns:a16="http://schemas.microsoft.com/office/drawing/2014/main" id="{7425911E-E357-294A-4F4B-A4A72AF60423}"/>
              </a:ext>
            </a:extLst>
          </p:cNvPr>
          <p:cNvPicPr>
            <a:picLocks noChangeAspect="1"/>
          </p:cNvPicPr>
          <p:nvPr/>
        </p:nvPicPr>
        <p:blipFill>
          <a:blip r:embed="rId7"/>
          <a:stretch>
            <a:fillRect/>
          </a:stretch>
        </p:blipFill>
        <p:spPr>
          <a:xfrm>
            <a:off x="6449653" y="4373138"/>
            <a:ext cx="444707" cy="516845"/>
          </a:xfrm>
          <a:prstGeom prst="rect">
            <a:avLst/>
          </a:prstGeom>
          <a:effectLst>
            <a:outerShdw blurRad="50800" dist="38100" dir="2700000" sx="107131" sy="107131" algn="tl" rotWithShape="0">
              <a:prstClr val="black">
                <a:alpha val="40000"/>
              </a:prstClr>
            </a:outerShdw>
          </a:effectLst>
        </p:spPr>
      </p:pic>
      <p:pic>
        <p:nvPicPr>
          <p:cNvPr id="1034" name="Picture 10">
            <a:extLst>
              <a:ext uri="{FF2B5EF4-FFF2-40B4-BE49-F238E27FC236}">
                <a16:creationId xmlns:a16="http://schemas.microsoft.com/office/drawing/2014/main" id="{2DD6F07D-BF0D-0497-A817-A622D42137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7026" y="2130586"/>
            <a:ext cx="927340" cy="815420"/>
          </a:xfrm>
          <a:prstGeom prst="rect">
            <a:avLst/>
          </a:prstGeom>
          <a:noFill/>
          <a:effectLst>
            <a:outerShdw blurRad="50800" dist="38100" dir="2700000" sx="106576" sy="106576"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06ABA89F-A424-BC26-5274-93DB4FCA4F56}"/>
              </a:ext>
            </a:extLst>
          </p:cNvPr>
          <p:cNvPicPr>
            <a:picLocks noChangeAspect="1"/>
          </p:cNvPicPr>
          <p:nvPr/>
        </p:nvPicPr>
        <p:blipFill>
          <a:blip r:embed="rId9"/>
          <a:stretch>
            <a:fillRect/>
          </a:stretch>
        </p:blipFill>
        <p:spPr>
          <a:xfrm>
            <a:off x="10038484" y="2149196"/>
            <a:ext cx="1075228" cy="614416"/>
          </a:xfrm>
          <a:prstGeom prst="rect">
            <a:avLst/>
          </a:prstGeom>
          <a:effectLst>
            <a:outerShdw blurRad="50800" dist="38100" dir="2700000" sx="106996" sy="106996" algn="tl" rotWithShape="0">
              <a:prstClr val="black">
                <a:alpha val="40000"/>
              </a:prstClr>
            </a:outerShdw>
          </a:effectLst>
        </p:spPr>
      </p:pic>
      <p:sp>
        <p:nvSpPr>
          <p:cNvPr id="25" name="TextBox 24">
            <a:extLst>
              <a:ext uri="{FF2B5EF4-FFF2-40B4-BE49-F238E27FC236}">
                <a16:creationId xmlns:a16="http://schemas.microsoft.com/office/drawing/2014/main" id="{2895D007-0F10-1785-C9DD-58EEA10B540D}"/>
              </a:ext>
            </a:extLst>
          </p:cNvPr>
          <p:cNvSpPr txBox="1"/>
          <p:nvPr/>
        </p:nvSpPr>
        <p:spPr>
          <a:xfrm>
            <a:off x="8368409" y="3475822"/>
            <a:ext cx="1130465" cy="246221"/>
          </a:xfrm>
          <a:prstGeom prst="rect">
            <a:avLst/>
          </a:prstGeom>
          <a:noFill/>
        </p:spPr>
        <p:txBody>
          <a:bodyPr wrap="square" rtlCol="0">
            <a:spAutoFit/>
          </a:bodyPr>
          <a:lstStyle/>
          <a:p>
            <a:r>
              <a:rPr lang="en-US" sz="1000" b="1" dirty="0"/>
              <a:t>Email Notification</a:t>
            </a:r>
          </a:p>
        </p:txBody>
      </p:sp>
      <p:pic>
        <p:nvPicPr>
          <p:cNvPr id="1036" name="Picture 12">
            <a:extLst>
              <a:ext uri="{FF2B5EF4-FFF2-40B4-BE49-F238E27FC236}">
                <a16:creationId xmlns:a16="http://schemas.microsoft.com/office/drawing/2014/main" id="{D763E677-3E02-EF8E-A06E-39703E4F87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3911" y="2211405"/>
            <a:ext cx="827544" cy="727236"/>
          </a:xfrm>
          <a:prstGeom prst="rect">
            <a:avLst/>
          </a:prstGeom>
          <a:noFill/>
          <a:effectLst>
            <a:outerShdw blurRad="50800" dist="38100" dir="2700000" sx="107000" sy="107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FB00725-3CF1-0602-A92C-B5BC55EA4014}"/>
              </a:ext>
            </a:extLst>
          </p:cNvPr>
          <p:cNvPicPr>
            <a:picLocks noChangeAspect="1"/>
          </p:cNvPicPr>
          <p:nvPr/>
        </p:nvPicPr>
        <p:blipFill>
          <a:blip r:embed="rId11"/>
          <a:stretch>
            <a:fillRect/>
          </a:stretch>
        </p:blipFill>
        <p:spPr>
          <a:xfrm>
            <a:off x="9253810" y="3800385"/>
            <a:ext cx="1343307" cy="752128"/>
          </a:xfrm>
          <a:prstGeom prst="rect">
            <a:avLst/>
          </a:prstGeom>
          <a:effectLst>
            <a:outerShdw blurRad="50800" dist="38100" dir="2700000" sx="105000" sy="105000" algn="tl" rotWithShape="0">
              <a:prstClr val="black">
                <a:alpha val="40000"/>
              </a:prstClr>
            </a:outerShdw>
          </a:effectLst>
        </p:spPr>
      </p:pic>
      <p:cxnSp>
        <p:nvCxnSpPr>
          <p:cNvPr id="17" name="Straight Connector 16">
            <a:extLst>
              <a:ext uri="{FF2B5EF4-FFF2-40B4-BE49-F238E27FC236}">
                <a16:creationId xmlns:a16="http://schemas.microsoft.com/office/drawing/2014/main" id="{6771B66C-4A2F-9995-0C8A-26DCE539FD16}"/>
              </a:ext>
            </a:extLst>
          </p:cNvPr>
          <p:cNvCxnSpPr>
            <a:cxnSpLocks/>
          </p:cNvCxnSpPr>
          <p:nvPr/>
        </p:nvCxnSpPr>
        <p:spPr>
          <a:xfrm>
            <a:off x="495153" y="1128596"/>
            <a:ext cx="10206182" cy="14534"/>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327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EB3F-E404-2CF8-538C-3DAE05FA443D}"/>
              </a:ext>
            </a:extLst>
          </p:cNvPr>
          <p:cNvSpPr>
            <a:spLocks noGrp="1"/>
          </p:cNvSpPr>
          <p:nvPr>
            <p:ph type="title"/>
          </p:nvPr>
        </p:nvSpPr>
        <p:spPr/>
        <p:txBody>
          <a:bodyPr/>
          <a:lstStyle/>
          <a:p>
            <a:r>
              <a:rPr lang="en-GB" dirty="0"/>
              <a:t>Data Quality Framework - Architecture</a:t>
            </a:r>
          </a:p>
        </p:txBody>
      </p:sp>
      <p:sp>
        <p:nvSpPr>
          <p:cNvPr id="4" name="Slide Number Placeholder 3">
            <a:extLst>
              <a:ext uri="{FF2B5EF4-FFF2-40B4-BE49-F238E27FC236}">
                <a16:creationId xmlns:a16="http://schemas.microsoft.com/office/drawing/2014/main" id="{CE952D49-1C0C-8F71-4B4A-70435A25234C}"/>
              </a:ext>
            </a:extLst>
          </p:cNvPr>
          <p:cNvSpPr>
            <a:spLocks noGrp="1"/>
          </p:cNvSpPr>
          <p:nvPr>
            <p:ph type="sldNum" sz="quarter" idx="4"/>
          </p:nvPr>
        </p:nvSpPr>
        <p:spPr>
          <a:xfrm>
            <a:off x="406800" y="6228000"/>
            <a:ext cx="367200" cy="365125"/>
          </a:xfrm>
          <a:prstGeom prst="rect">
            <a:avLst/>
          </a:prstGeom>
        </p:spPr>
        <p:txBody>
          <a:bodyPr anchor="ctr" anchorCtr="0"/>
          <a:lstStyle>
            <a:defPPr>
              <a:defRPr lang="en-GB"/>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1F4323-79E7-4B0A-8BF1-020DD8438F7F}" type="slidenum">
              <a:rPr lang="en-GB" smtClean="0"/>
              <a:pPr/>
              <a:t>5</a:t>
            </a:fld>
            <a:endParaRPr lang="en-GB"/>
          </a:p>
        </p:txBody>
      </p:sp>
      <p:pic>
        <p:nvPicPr>
          <p:cNvPr id="8" name="Picture 7" descr="Graphical user interface, application, Teams&#10;&#10;Description automatically generated">
            <a:extLst>
              <a:ext uri="{FF2B5EF4-FFF2-40B4-BE49-F238E27FC236}">
                <a16:creationId xmlns:a16="http://schemas.microsoft.com/office/drawing/2014/main" id="{9EF4B315-2B0F-3498-60A3-91FE00DA0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702" y="1078377"/>
            <a:ext cx="8869554" cy="5514748"/>
          </a:xfrm>
          <a:prstGeom prst="rect">
            <a:avLst/>
          </a:prstGeom>
        </p:spPr>
      </p:pic>
      <p:cxnSp>
        <p:nvCxnSpPr>
          <p:cNvPr id="6" name="Straight Connector 5">
            <a:extLst>
              <a:ext uri="{FF2B5EF4-FFF2-40B4-BE49-F238E27FC236}">
                <a16:creationId xmlns:a16="http://schemas.microsoft.com/office/drawing/2014/main" id="{A330C521-F38E-18CF-B0F1-8FC6DAC62DAE}"/>
              </a:ext>
            </a:extLst>
          </p:cNvPr>
          <p:cNvCxnSpPr>
            <a:cxnSpLocks/>
          </p:cNvCxnSpPr>
          <p:nvPr/>
        </p:nvCxnSpPr>
        <p:spPr>
          <a:xfrm>
            <a:off x="590400" y="1144109"/>
            <a:ext cx="10206182" cy="14534"/>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9650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9315D-4C4F-2644-911B-96D3879426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8163" y="2597281"/>
            <a:ext cx="3758561" cy="2127278"/>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581CCE11-187E-49C1-4FF4-2BE44B21AF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3957" y="2597283"/>
            <a:ext cx="3762796" cy="212727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6A73969-D1CC-F0E9-02BE-BA964CF6FE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33219" y="2019662"/>
            <a:ext cx="5008282" cy="2831406"/>
          </a:xfrm>
          <a:prstGeom prst="rect">
            <a:avLst/>
          </a:prstGeom>
          <a:effectLst>
            <a:outerShdw blurRad="63500" sx="102000" sy="102000" algn="ctr" rotWithShape="0">
              <a:prstClr val="black">
                <a:alpha val="40000"/>
              </a:prstClr>
            </a:outerShdw>
          </a:effectLst>
        </p:spPr>
      </p:pic>
      <p:cxnSp>
        <p:nvCxnSpPr>
          <p:cNvPr id="6" name="Straight Connector 5">
            <a:extLst>
              <a:ext uri="{FF2B5EF4-FFF2-40B4-BE49-F238E27FC236}">
                <a16:creationId xmlns:a16="http://schemas.microsoft.com/office/drawing/2014/main" id="{ACD2152B-E330-44C3-1EE9-83F8E5FA88C3}"/>
              </a:ext>
            </a:extLst>
          </p:cNvPr>
          <p:cNvCxnSpPr>
            <a:cxnSpLocks/>
          </p:cNvCxnSpPr>
          <p:nvPr/>
        </p:nvCxnSpPr>
        <p:spPr>
          <a:xfrm>
            <a:off x="570675" y="880904"/>
            <a:ext cx="10206182" cy="14534"/>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9A2A3021-2C8E-6B8F-F224-7048078E214B}"/>
              </a:ext>
            </a:extLst>
          </p:cNvPr>
          <p:cNvSpPr txBox="1">
            <a:spLocks/>
          </p:cNvSpPr>
          <p:nvPr/>
        </p:nvSpPr>
        <p:spPr>
          <a:xfrm>
            <a:off x="570675" y="269827"/>
            <a:ext cx="10940405" cy="72765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a:spcBef>
                <a:spcPts val="0"/>
              </a:spcBef>
              <a:buClr>
                <a:schemeClr val="accent1"/>
              </a:buClr>
            </a:pPr>
            <a:r>
              <a:rPr lang="en-GB" dirty="0"/>
              <a:t>AWS  Glue Data Brew- serverless, no code data wrangling</a:t>
            </a:r>
            <a:endParaRPr lang="en-GB" b="1" dirty="0">
              <a:solidFill>
                <a:schemeClr val="tx2"/>
              </a:solidFill>
              <a:latin typeface="+mj-lt"/>
            </a:endParaRPr>
          </a:p>
        </p:txBody>
      </p:sp>
      <p:sp>
        <p:nvSpPr>
          <p:cNvPr id="9" name="TextBox 8">
            <a:extLst>
              <a:ext uri="{FF2B5EF4-FFF2-40B4-BE49-F238E27FC236}">
                <a16:creationId xmlns:a16="http://schemas.microsoft.com/office/drawing/2014/main" id="{C7F6B302-5AB1-C835-424F-A668FD9B9473}"/>
              </a:ext>
            </a:extLst>
          </p:cNvPr>
          <p:cNvSpPr txBox="1"/>
          <p:nvPr/>
        </p:nvSpPr>
        <p:spPr>
          <a:xfrm>
            <a:off x="795965" y="4851068"/>
            <a:ext cx="1309974" cy="307777"/>
          </a:xfrm>
          <a:prstGeom prst="rect">
            <a:avLst/>
          </a:prstGeom>
          <a:noFill/>
        </p:spPr>
        <p:txBody>
          <a:bodyPr wrap="none" rtlCol="0">
            <a:spAutoFit/>
          </a:bodyPr>
          <a:lstStyle/>
          <a:p>
            <a:pPr algn="l"/>
            <a:r>
              <a:rPr lang="en-US" sz="1400" dirty="0">
                <a:latin typeface="Amazon Ember" panose="020B0603020204020204" pitchFamily="34" charset="0"/>
                <a:ea typeface="Amazon Ember" panose="020B0603020204020204" pitchFamily="34" charset="0"/>
                <a:cs typeface="Amazon Ember" panose="020B0603020204020204" pitchFamily="34" charset="0"/>
              </a:rPr>
              <a:t>Visual lineage</a:t>
            </a:r>
          </a:p>
        </p:txBody>
      </p:sp>
      <p:sp>
        <p:nvSpPr>
          <p:cNvPr id="10" name="TextBox 9">
            <a:extLst>
              <a:ext uri="{FF2B5EF4-FFF2-40B4-BE49-F238E27FC236}">
                <a16:creationId xmlns:a16="http://schemas.microsoft.com/office/drawing/2014/main" id="{47619D60-40A7-256F-BBF1-2DB4A1516D6B}"/>
              </a:ext>
            </a:extLst>
          </p:cNvPr>
          <p:cNvSpPr txBox="1"/>
          <p:nvPr/>
        </p:nvSpPr>
        <p:spPr>
          <a:xfrm>
            <a:off x="8876820" y="4867992"/>
            <a:ext cx="2081019" cy="307777"/>
          </a:xfrm>
          <a:prstGeom prst="rect">
            <a:avLst/>
          </a:prstGeom>
          <a:noFill/>
        </p:spPr>
        <p:txBody>
          <a:bodyPr wrap="none" rtlCol="0">
            <a:spAutoFit/>
          </a:bodyPr>
          <a:lstStyle/>
          <a:p>
            <a:pPr algn="l"/>
            <a:r>
              <a:rPr lang="en-US" sz="1400" dirty="0">
                <a:latin typeface="Amazon Ember" panose="020B0603020204020204" pitchFamily="34" charset="0"/>
                <a:ea typeface="Amazon Ember" panose="020B0603020204020204" pitchFamily="34" charset="0"/>
                <a:cs typeface="Amazon Ember" panose="020B0603020204020204" pitchFamily="34" charset="0"/>
              </a:rPr>
              <a:t>Data quality dashboard</a:t>
            </a:r>
          </a:p>
        </p:txBody>
      </p:sp>
      <p:sp>
        <p:nvSpPr>
          <p:cNvPr id="11" name="TextBox 10">
            <a:extLst>
              <a:ext uri="{FF2B5EF4-FFF2-40B4-BE49-F238E27FC236}">
                <a16:creationId xmlns:a16="http://schemas.microsoft.com/office/drawing/2014/main" id="{A6004EE0-6EAE-255C-3F35-8DB3D51DDB30}"/>
              </a:ext>
            </a:extLst>
          </p:cNvPr>
          <p:cNvSpPr txBox="1"/>
          <p:nvPr/>
        </p:nvSpPr>
        <p:spPr>
          <a:xfrm>
            <a:off x="3564409" y="5044244"/>
            <a:ext cx="3853940" cy="307777"/>
          </a:xfrm>
          <a:prstGeom prst="rect">
            <a:avLst/>
          </a:prstGeom>
          <a:noFill/>
        </p:spPr>
        <p:txBody>
          <a:bodyPr wrap="none" rtlCol="0">
            <a:spAutoFit/>
          </a:bodyPr>
          <a:lstStyle/>
          <a:p>
            <a:pPr algn="l"/>
            <a:r>
              <a:rPr lang="en-US" sz="1400" i="1" dirty="0">
                <a:latin typeface="Amazon Ember" panose="020B0603020204020204" pitchFamily="34" charset="0"/>
                <a:ea typeface="Amazon Ember" panose="020B0603020204020204" pitchFamily="34" charset="0"/>
                <a:cs typeface="Amazon Ember" panose="020B0603020204020204" pitchFamily="34" charset="0"/>
              </a:rPr>
              <a:t>Easy access visual interfaces for Data Analysts</a:t>
            </a:r>
          </a:p>
        </p:txBody>
      </p:sp>
    </p:spTree>
    <p:extLst>
      <p:ext uri="{BB962C8B-B14F-4D97-AF65-F5344CB8AC3E}">
        <p14:creationId xmlns:p14="http://schemas.microsoft.com/office/powerpoint/2010/main" val="22403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CE6460C-CD15-FB41-A6C4-B773F1889F02}"/>
              </a:ext>
            </a:extLst>
          </p:cNvPr>
          <p:cNvCxnSpPr>
            <a:cxnSpLocks/>
          </p:cNvCxnSpPr>
          <p:nvPr/>
        </p:nvCxnSpPr>
        <p:spPr>
          <a:xfrm>
            <a:off x="570675" y="880904"/>
            <a:ext cx="10206182" cy="14534"/>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5D9B07AD-0076-7646-B618-568E1FC7CB22}"/>
              </a:ext>
            </a:extLst>
          </p:cNvPr>
          <p:cNvSpPr txBox="1">
            <a:spLocks/>
          </p:cNvSpPr>
          <p:nvPr/>
        </p:nvSpPr>
        <p:spPr>
          <a:xfrm>
            <a:off x="570675" y="269827"/>
            <a:ext cx="10940405" cy="72765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pPr>
              <a:spcBef>
                <a:spcPts val="0"/>
              </a:spcBef>
              <a:buClr>
                <a:schemeClr val="accent1"/>
              </a:buClr>
            </a:pPr>
            <a:r>
              <a:rPr lang="en-GB" dirty="0"/>
              <a:t>Data Quality monitoring using AWS Glue Data Brew</a:t>
            </a:r>
            <a:endParaRPr lang="en-GB" b="1" dirty="0">
              <a:solidFill>
                <a:schemeClr val="tx2"/>
              </a:solidFill>
              <a:latin typeface="+mj-lt"/>
            </a:endParaRPr>
          </a:p>
        </p:txBody>
      </p:sp>
      <p:pic>
        <p:nvPicPr>
          <p:cNvPr id="4" name="Picture 3">
            <a:extLst>
              <a:ext uri="{FF2B5EF4-FFF2-40B4-BE49-F238E27FC236}">
                <a16:creationId xmlns:a16="http://schemas.microsoft.com/office/drawing/2014/main" id="{F567D82C-E364-2DFA-7125-5A67C71B1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76" y="1907157"/>
            <a:ext cx="3208742" cy="339265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8E476A-2F82-72C3-E67B-F33853DBE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782" y="4670544"/>
            <a:ext cx="5990728" cy="18583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EB114E3-E696-7CA0-D211-1637A2951A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977" t="32267" r="-2977" b="-9857"/>
          <a:stretch/>
        </p:blipFill>
        <p:spPr>
          <a:xfrm>
            <a:off x="1110782" y="1718780"/>
            <a:ext cx="4214267" cy="219569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C7BA5234-7B73-2B96-38D1-8DF76F167783}"/>
              </a:ext>
            </a:extLst>
          </p:cNvPr>
          <p:cNvSpPr txBox="1"/>
          <p:nvPr/>
        </p:nvSpPr>
        <p:spPr>
          <a:xfrm>
            <a:off x="570675" y="1166980"/>
            <a:ext cx="6093912" cy="369332"/>
          </a:xfrm>
          <a:prstGeom prst="rect">
            <a:avLst/>
          </a:prstGeom>
          <a:noFill/>
        </p:spPr>
        <p:txBody>
          <a:bodyPr wrap="square">
            <a:spAutoFit/>
          </a:bodyPr>
          <a:lstStyle/>
          <a:p>
            <a:pPr marL="285750" indent="-285750">
              <a:buClr>
                <a:schemeClr val="tx2"/>
              </a:buClr>
              <a:buFont typeface="Arial" panose="020B0604020202020204" pitchFamily="34" charset="0"/>
              <a:buChar char="•"/>
            </a:pPr>
            <a:r>
              <a:rPr lang="en-US" dirty="0"/>
              <a:t>Generate Data Profiles for individual Data Sets</a:t>
            </a:r>
          </a:p>
        </p:txBody>
      </p:sp>
      <p:sp>
        <p:nvSpPr>
          <p:cNvPr id="16" name="TextBox 15">
            <a:extLst>
              <a:ext uri="{FF2B5EF4-FFF2-40B4-BE49-F238E27FC236}">
                <a16:creationId xmlns:a16="http://schemas.microsoft.com/office/drawing/2014/main" id="{E2E50C07-4824-8D4B-5DA1-8DAB7125C778}"/>
              </a:ext>
            </a:extLst>
          </p:cNvPr>
          <p:cNvSpPr txBox="1"/>
          <p:nvPr/>
        </p:nvSpPr>
        <p:spPr>
          <a:xfrm>
            <a:off x="6812080" y="1360625"/>
            <a:ext cx="6093912" cy="369332"/>
          </a:xfrm>
          <a:prstGeom prst="rect">
            <a:avLst/>
          </a:prstGeom>
          <a:noFill/>
        </p:spPr>
        <p:txBody>
          <a:bodyPr wrap="square">
            <a:spAutoFit/>
          </a:bodyPr>
          <a:lstStyle/>
          <a:p>
            <a:pPr marL="285750" indent="-285750">
              <a:buClr>
                <a:schemeClr val="tx2"/>
              </a:buClr>
              <a:buFont typeface="Arial" panose="020B0604020202020204" pitchFamily="34" charset="0"/>
              <a:buChar char="•"/>
            </a:pPr>
            <a:r>
              <a:rPr lang="en-US" dirty="0"/>
              <a:t>Check against custom Data Quality Rules</a:t>
            </a:r>
          </a:p>
        </p:txBody>
      </p:sp>
      <p:sp>
        <p:nvSpPr>
          <p:cNvPr id="17" name="TextBox 16">
            <a:extLst>
              <a:ext uri="{FF2B5EF4-FFF2-40B4-BE49-F238E27FC236}">
                <a16:creationId xmlns:a16="http://schemas.microsoft.com/office/drawing/2014/main" id="{066E5C48-A809-404F-FC34-65A6E8720995}"/>
              </a:ext>
            </a:extLst>
          </p:cNvPr>
          <p:cNvSpPr txBox="1"/>
          <p:nvPr/>
        </p:nvSpPr>
        <p:spPr>
          <a:xfrm>
            <a:off x="482993" y="4106751"/>
            <a:ext cx="6093912" cy="369332"/>
          </a:xfrm>
          <a:prstGeom prst="rect">
            <a:avLst/>
          </a:prstGeom>
          <a:noFill/>
        </p:spPr>
        <p:txBody>
          <a:bodyPr wrap="square">
            <a:spAutoFit/>
          </a:bodyPr>
          <a:lstStyle/>
          <a:p>
            <a:pPr marL="285750" indent="-285750">
              <a:buClr>
                <a:schemeClr val="tx2"/>
              </a:buClr>
              <a:buFont typeface="Arial" panose="020B0604020202020204" pitchFamily="34" charset="0"/>
              <a:buChar char="•"/>
            </a:pPr>
            <a:r>
              <a:rPr lang="en-US" dirty="0"/>
              <a:t>Investigate Column Statistics and Data Quality Issues</a:t>
            </a:r>
          </a:p>
        </p:txBody>
      </p:sp>
    </p:spTree>
    <p:extLst>
      <p:ext uri="{BB962C8B-B14F-4D97-AF65-F5344CB8AC3E}">
        <p14:creationId xmlns:p14="http://schemas.microsoft.com/office/powerpoint/2010/main" val="149197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DB54033-6361-8A49-813E-6CED6669ED07}"/>
              </a:ext>
            </a:extLst>
          </p:cNvPr>
          <p:cNvCxnSpPr>
            <a:cxnSpLocks/>
          </p:cNvCxnSpPr>
          <p:nvPr/>
        </p:nvCxnSpPr>
        <p:spPr>
          <a:xfrm>
            <a:off x="570675" y="880904"/>
            <a:ext cx="10206182" cy="14534"/>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78E5ACA1-9B7D-9D4B-A576-2473FE0D81CF}"/>
              </a:ext>
            </a:extLst>
          </p:cNvPr>
          <p:cNvSpPr txBox="1">
            <a:spLocks/>
          </p:cNvSpPr>
          <p:nvPr/>
        </p:nvSpPr>
        <p:spPr>
          <a:xfrm>
            <a:off x="570675" y="213936"/>
            <a:ext cx="10940405" cy="72765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5333" b="0" i="0" kern="1200" cap="none">
                <a:solidFill>
                  <a:srgbClr val="41404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spcBef>
                <a:spcPts val="0"/>
              </a:spcBef>
              <a:buClr>
                <a:schemeClr val="accent1"/>
              </a:buClr>
            </a:pPr>
            <a:endParaRPr lang="en-GB" sz="1000" b="1" dirty="0">
              <a:solidFill>
                <a:schemeClr val="tx2"/>
              </a:solidFill>
              <a:latin typeface="+mj-lt"/>
            </a:endParaRPr>
          </a:p>
          <a:p>
            <a:pPr>
              <a:spcBef>
                <a:spcPts val="0"/>
              </a:spcBef>
              <a:buClr>
                <a:schemeClr val="accent1"/>
              </a:buClr>
            </a:pPr>
            <a:endParaRPr lang="en-GB" sz="2800" b="1" dirty="0">
              <a:solidFill>
                <a:schemeClr val="tx2"/>
              </a:solidFill>
              <a:latin typeface="+mj-lt"/>
              <a:ea typeface="+mj-ea"/>
              <a:cs typeface="+mj-cs"/>
            </a:endParaRPr>
          </a:p>
        </p:txBody>
      </p:sp>
      <p:pic>
        <p:nvPicPr>
          <p:cNvPr id="2" name="Picture 1">
            <a:extLst>
              <a:ext uri="{FF2B5EF4-FFF2-40B4-BE49-F238E27FC236}">
                <a16:creationId xmlns:a16="http://schemas.microsoft.com/office/drawing/2014/main" id="{77B64549-EAE2-37A9-8E42-3BE48CD97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723" y="1976806"/>
            <a:ext cx="2738942" cy="432880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DFF2A86-1320-5C37-B7EC-34C1FC82DE37}"/>
              </a:ext>
            </a:extLst>
          </p:cNvPr>
          <p:cNvSpPr txBox="1"/>
          <p:nvPr/>
        </p:nvSpPr>
        <p:spPr>
          <a:xfrm>
            <a:off x="1191217" y="1239228"/>
            <a:ext cx="4063955" cy="646331"/>
          </a:xfrm>
          <a:prstGeom prst="rect">
            <a:avLst/>
          </a:prstGeom>
          <a:noFill/>
        </p:spPr>
        <p:txBody>
          <a:bodyPr wrap="square">
            <a:spAutoFit/>
          </a:bodyPr>
          <a:lstStyle/>
          <a:p>
            <a:pPr marL="285750" indent="-285750">
              <a:buClr>
                <a:schemeClr val="tx2"/>
              </a:buClr>
              <a:buFont typeface="Arial" panose="020B0604020202020204" pitchFamily="34" charset="0"/>
              <a:buChar char="•"/>
            </a:pPr>
            <a:r>
              <a:rPr lang="en-US" dirty="0"/>
              <a:t>Daily orchestration of configured Data Quality Profiling Jobs</a:t>
            </a:r>
          </a:p>
        </p:txBody>
      </p:sp>
      <p:sp>
        <p:nvSpPr>
          <p:cNvPr id="8" name="TextBox 7">
            <a:extLst>
              <a:ext uri="{FF2B5EF4-FFF2-40B4-BE49-F238E27FC236}">
                <a16:creationId xmlns:a16="http://schemas.microsoft.com/office/drawing/2014/main" id="{41B1A791-738B-3546-387F-3ADD3A3A44D9}"/>
              </a:ext>
            </a:extLst>
          </p:cNvPr>
          <p:cNvSpPr txBox="1"/>
          <p:nvPr/>
        </p:nvSpPr>
        <p:spPr>
          <a:xfrm>
            <a:off x="6040877" y="1239227"/>
            <a:ext cx="4063955" cy="369332"/>
          </a:xfrm>
          <a:prstGeom prst="rect">
            <a:avLst/>
          </a:prstGeom>
          <a:noFill/>
        </p:spPr>
        <p:txBody>
          <a:bodyPr wrap="square">
            <a:spAutoFit/>
          </a:bodyPr>
          <a:lstStyle/>
          <a:p>
            <a:pPr marL="285750" indent="-285750">
              <a:buClr>
                <a:schemeClr val="tx2"/>
              </a:buClr>
              <a:buFont typeface="Arial" panose="020B0604020202020204" pitchFamily="34" charset="0"/>
              <a:buChar char="•"/>
            </a:pPr>
            <a:r>
              <a:rPr lang="en-US" dirty="0"/>
              <a:t>Notification e-mail</a:t>
            </a:r>
          </a:p>
        </p:txBody>
      </p:sp>
      <p:pic>
        <p:nvPicPr>
          <p:cNvPr id="4" name="Picture 3">
            <a:extLst>
              <a:ext uri="{FF2B5EF4-FFF2-40B4-BE49-F238E27FC236}">
                <a16:creationId xmlns:a16="http://schemas.microsoft.com/office/drawing/2014/main" id="{92DE8568-B1A0-14A5-0C50-A6D35E7A5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613" y="1885559"/>
            <a:ext cx="5866399" cy="2137994"/>
          </a:xfrm>
          <a:prstGeom prst="rect">
            <a:avLst/>
          </a:prstGeom>
        </p:spPr>
      </p:pic>
      <p:sp>
        <p:nvSpPr>
          <p:cNvPr id="5" name="TextBox 4">
            <a:extLst>
              <a:ext uri="{FF2B5EF4-FFF2-40B4-BE49-F238E27FC236}">
                <a16:creationId xmlns:a16="http://schemas.microsoft.com/office/drawing/2014/main" id="{30ECFDA5-2573-5557-EC62-AF32766469D1}"/>
              </a:ext>
            </a:extLst>
          </p:cNvPr>
          <p:cNvSpPr txBox="1"/>
          <p:nvPr/>
        </p:nvSpPr>
        <p:spPr>
          <a:xfrm>
            <a:off x="570675" y="213936"/>
            <a:ext cx="6097656" cy="584775"/>
          </a:xfrm>
          <a:prstGeom prst="rect">
            <a:avLst/>
          </a:prstGeom>
          <a:noFill/>
        </p:spPr>
        <p:txBody>
          <a:bodyPr wrap="square">
            <a:spAutoFit/>
          </a:bodyPr>
          <a:lstStyle/>
          <a:p>
            <a:pPr>
              <a:spcBef>
                <a:spcPts val="0"/>
              </a:spcBef>
              <a:buClr>
                <a:schemeClr val="accent1"/>
              </a:buClr>
            </a:pPr>
            <a:r>
              <a:rPr lang="en-GB" sz="3200" dirty="0"/>
              <a:t>Automation within Datahub</a:t>
            </a:r>
            <a:endParaRPr lang="en-GB" sz="3200" b="1" dirty="0">
              <a:solidFill>
                <a:schemeClr val="tx2"/>
              </a:solidFill>
              <a:latin typeface="+mj-lt"/>
            </a:endParaRPr>
          </a:p>
        </p:txBody>
      </p:sp>
    </p:spTree>
    <p:extLst>
      <p:ext uri="{BB962C8B-B14F-4D97-AF65-F5344CB8AC3E}">
        <p14:creationId xmlns:p14="http://schemas.microsoft.com/office/powerpoint/2010/main" val="398954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6F32F-DE01-CC1E-6605-6642F56D3192}"/>
              </a:ext>
            </a:extLst>
          </p:cNvPr>
          <p:cNvSpPr>
            <a:spLocks noGrp="1"/>
          </p:cNvSpPr>
          <p:nvPr>
            <p:ph type="ftr" sz="quarter" idx="10"/>
          </p:nvPr>
        </p:nvSpPr>
        <p:spPr/>
        <p:txBody>
          <a:bodyPr/>
          <a:lstStyle/>
          <a:p>
            <a:r>
              <a:rPr lang="en-GB"/>
              <a:t>Reinventing bp | May 2020 | Confidential</a:t>
            </a:r>
          </a:p>
        </p:txBody>
      </p:sp>
      <p:sp>
        <p:nvSpPr>
          <p:cNvPr id="3" name="Slide Number Placeholder 2">
            <a:extLst>
              <a:ext uri="{FF2B5EF4-FFF2-40B4-BE49-F238E27FC236}">
                <a16:creationId xmlns:a16="http://schemas.microsoft.com/office/drawing/2014/main" id="{7E6491E0-70C4-F35E-EBC5-D3E8968AF8D9}"/>
              </a:ext>
            </a:extLst>
          </p:cNvPr>
          <p:cNvSpPr>
            <a:spLocks noGrp="1"/>
          </p:cNvSpPr>
          <p:nvPr>
            <p:ph type="sldNum" sz="quarter" idx="11"/>
          </p:nvPr>
        </p:nvSpPr>
        <p:spPr/>
        <p:txBody>
          <a:bodyPr/>
          <a:lstStyle/>
          <a:p>
            <a:fld id="{FD1F4323-79E7-4B0A-8BF1-020DD8438F7F}" type="slidenum">
              <a:rPr lang="en-GB" smtClean="0"/>
              <a:pPr/>
              <a:t>9</a:t>
            </a:fld>
            <a:endParaRPr lang="en-GB"/>
          </a:p>
        </p:txBody>
      </p:sp>
      <p:sp>
        <p:nvSpPr>
          <p:cNvPr id="4" name="TextBox 3">
            <a:extLst>
              <a:ext uri="{FF2B5EF4-FFF2-40B4-BE49-F238E27FC236}">
                <a16:creationId xmlns:a16="http://schemas.microsoft.com/office/drawing/2014/main" id="{19614073-0225-53D1-BB91-029F5FC93A58}"/>
              </a:ext>
            </a:extLst>
          </p:cNvPr>
          <p:cNvSpPr txBox="1"/>
          <p:nvPr/>
        </p:nvSpPr>
        <p:spPr>
          <a:xfrm>
            <a:off x="709448" y="843455"/>
            <a:ext cx="1739259" cy="646331"/>
          </a:xfrm>
          <a:prstGeom prst="rect">
            <a:avLst/>
          </a:prstGeom>
          <a:noFill/>
        </p:spPr>
        <p:txBody>
          <a:bodyPr wrap="none" rtlCol="0">
            <a:spAutoFit/>
          </a:bodyPr>
          <a:lstStyle/>
          <a:p>
            <a:r>
              <a:rPr lang="en-US" sz="3600" dirty="0"/>
              <a:t>DEMO…</a:t>
            </a:r>
          </a:p>
        </p:txBody>
      </p:sp>
    </p:spTree>
    <p:extLst>
      <p:ext uri="{BB962C8B-B14F-4D97-AF65-F5344CB8AC3E}">
        <p14:creationId xmlns:p14="http://schemas.microsoft.com/office/powerpoint/2010/main" val="4245349530"/>
      </p:ext>
    </p:extLst>
  </p:cSld>
  <p:clrMapOvr>
    <a:masterClrMapping/>
  </p:clrMapOvr>
  <mc:AlternateContent xmlns:mc="http://schemas.openxmlformats.org/markup-compatibility/2006" xmlns:p14="http://schemas.microsoft.com/office/powerpoint/2010/main">
    <mc:Choice Requires="p14">
      <p:transition spd="slow" p14:dur="2000" advTm="392177"/>
    </mc:Choice>
    <mc:Fallback xmlns="">
      <p:transition spd="slow" advTm="3921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H_XnpV1DIWJikuUwdfM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H_XnpV1DIWJikuUwdfM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H_XnpV1DIWJikuUwdfM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H_XnpV1DIWJikuUwdfM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P - I&amp;E">
  <a:themeElements>
    <a:clrScheme name="Custom 19">
      <a:dk1>
        <a:srgbClr val="666666"/>
      </a:dk1>
      <a:lt1>
        <a:srgbClr val="FFFFFF"/>
      </a:lt1>
      <a:dk2>
        <a:srgbClr val="009900"/>
      </a:dk2>
      <a:lt2>
        <a:srgbClr val="99CC00"/>
      </a:lt2>
      <a:accent1>
        <a:srgbClr val="99CC00"/>
      </a:accent1>
      <a:accent2>
        <a:srgbClr val="009900"/>
      </a:accent2>
      <a:accent3>
        <a:srgbClr val="FFE600"/>
      </a:accent3>
      <a:accent4>
        <a:srgbClr val="666666"/>
      </a:accent4>
      <a:accent5>
        <a:srgbClr val="999999"/>
      </a:accent5>
      <a:accent6>
        <a:srgbClr val="179BD8"/>
      </a:accent6>
      <a:hlink>
        <a:srgbClr val="007833"/>
      </a:hlink>
      <a:folHlink>
        <a:srgbClr val="99CC00"/>
      </a:folHlink>
    </a:clrScheme>
    <a:fontScheme name="BP">
      <a:majorFont>
        <a:latin typeface="Univers for BP"/>
        <a:ea typeface=""/>
        <a:cs typeface=""/>
      </a:majorFont>
      <a:minorFont>
        <a:latin typeface="Univers for B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lease Process Update Intro v1.2 Cumulative (1)  -  Repaired" id="{0D2F7563-7E61-9A49-A619-12417CB43A71}" vid="{63DCBA1E-310B-CF4A-80C1-EDE10CDE2A6A}"/>
    </a:ext>
  </a:extLst>
</a:theme>
</file>

<file path=ppt/theme/theme2.xml><?xml version="1.0" encoding="utf-8"?>
<a:theme xmlns:a="http://schemas.openxmlformats.org/drawingml/2006/main" name="5_BP - RC&amp;S">
  <a:themeElements>
    <a:clrScheme name="Custom 19">
      <a:dk1>
        <a:srgbClr val="666666"/>
      </a:dk1>
      <a:lt1>
        <a:srgbClr val="FFFFFF"/>
      </a:lt1>
      <a:dk2>
        <a:srgbClr val="009900"/>
      </a:dk2>
      <a:lt2>
        <a:srgbClr val="99CC00"/>
      </a:lt2>
      <a:accent1>
        <a:srgbClr val="99CC00"/>
      </a:accent1>
      <a:accent2>
        <a:srgbClr val="009900"/>
      </a:accent2>
      <a:accent3>
        <a:srgbClr val="FFE600"/>
      </a:accent3>
      <a:accent4>
        <a:srgbClr val="666666"/>
      </a:accent4>
      <a:accent5>
        <a:srgbClr val="999999"/>
      </a:accent5>
      <a:accent6>
        <a:srgbClr val="179BD8"/>
      </a:accent6>
      <a:hlink>
        <a:srgbClr val="007833"/>
      </a:hlink>
      <a:folHlink>
        <a:srgbClr val="99CC00"/>
      </a:folHlink>
    </a:clrScheme>
    <a:fontScheme name="BP">
      <a:majorFont>
        <a:latin typeface="Univers for BP"/>
        <a:ea typeface=""/>
        <a:cs typeface=""/>
      </a:majorFont>
      <a:minorFont>
        <a:latin typeface="Univers for B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lease Process Update Intro v1.2 Cumulative (1)  -  Repaired" id="{0D2F7563-7E61-9A49-A619-12417CB43A71}" vid="{4E28337F-9865-F543-8515-7B855FDA434E}"/>
    </a:ext>
  </a:extLst>
</a:theme>
</file>

<file path=ppt/theme/theme3.xml><?xml version="1.0" encoding="utf-8"?>
<a:theme xmlns:a="http://schemas.openxmlformats.org/drawingml/2006/main" name="3_BP - RC&amp;S">
  <a:themeElements>
    <a:clrScheme name="Custom 19">
      <a:dk1>
        <a:srgbClr val="666666"/>
      </a:dk1>
      <a:lt1>
        <a:srgbClr val="FFFFFF"/>
      </a:lt1>
      <a:dk2>
        <a:srgbClr val="009900"/>
      </a:dk2>
      <a:lt2>
        <a:srgbClr val="99CC00"/>
      </a:lt2>
      <a:accent1>
        <a:srgbClr val="99CC00"/>
      </a:accent1>
      <a:accent2>
        <a:srgbClr val="009900"/>
      </a:accent2>
      <a:accent3>
        <a:srgbClr val="FFE600"/>
      </a:accent3>
      <a:accent4>
        <a:srgbClr val="666666"/>
      </a:accent4>
      <a:accent5>
        <a:srgbClr val="999999"/>
      </a:accent5>
      <a:accent6>
        <a:srgbClr val="179BD8"/>
      </a:accent6>
      <a:hlink>
        <a:srgbClr val="007833"/>
      </a:hlink>
      <a:folHlink>
        <a:srgbClr val="99CC00"/>
      </a:folHlink>
    </a:clrScheme>
    <a:fontScheme name="BP">
      <a:majorFont>
        <a:latin typeface="Univers for BP"/>
        <a:ea typeface=""/>
        <a:cs typeface=""/>
      </a:majorFont>
      <a:minorFont>
        <a:latin typeface="Univers for B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lease Process Update Intro v1.2 Cumulative (1)  -  Repaired" id="{0D2F7563-7E61-9A49-A619-12417CB43A71}" vid="{B3BA08AF-F3EF-8D4D-BCD2-4E9A16737FB1}"/>
    </a:ext>
  </a:extLst>
</a:theme>
</file>

<file path=ppt/theme/theme4.xml><?xml version="1.0" encoding="utf-8"?>
<a:theme xmlns:a="http://schemas.openxmlformats.org/drawingml/2006/main" name="1_BP - I&amp;E">
  <a:themeElements>
    <a:clrScheme name="Custom 19">
      <a:dk1>
        <a:srgbClr val="666666"/>
      </a:dk1>
      <a:lt1>
        <a:srgbClr val="FFFFFF"/>
      </a:lt1>
      <a:dk2>
        <a:srgbClr val="009900"/>
      </a:dk2>
      <a:lt2>
        <a:srgbClr val="99CC00"/>
      </a:lt2>
      <a:accent1>
        <a:srgbClr val="99CC00"/>
      </a:accent1>
      <a:accent2>
        <a:srgbClr val="009900"/>
      </a:accent2>
      <a:accent3>
        <a:srgbClr val="FFE600"/>
      </a:accent3>
      <a:accent4>
        <a:srgbClr val="666666"/>
      </a:accent4>
      <a:accent5>
        <a:srgbClr val="999999"/>
      </a:accent5>
      <a:accent6>
        <a:srgbClr val="179BD8"/>
      </a:accent6>
      <a:hlink>
        <a:srgbClr val="007833"/>
      </a:hlink>
      <a:folHlink>
        <a:srgbClr val="99CC00"/>
      </a:folHlink>
    </a:clrScheme>
    <a:fontScheme name="BP">
      <a:majorFont>
        <a:latin typeface="Univers for BP"/>
        <a:ea typeface=""/>
        <a:cs typeface=""/>
      </a:majorFont>
      <a:minorFont>
        <a:latin typeface="Univers for B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lease Process Update Intro v1.2 Cumulative (1)  -  Repaired" id="{0D2F7563-7E61-9A49-A619-12417CB43A71}" vid="{63DCBA1E-310B-CF4A-80C1-EDE10CDE2A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B910846618A24C88543D46C019F835" ma:contentTypeVersion="9" ma:contentTypeDescription="Create a new document." ma:contentTypeScope="" ma:versionID="f784dc80ec32e5c48f5f906aefb098b3">
  <xsd:schema xmlns:xsd="http://www.w3.org/2001/XMLSchema" xmlns:xs="http://www.w3.org/2001/XMLSchema" xmlns:p="http://schemas.microsoft.com/office/2006/metadata/properties" xmlns:ns2="5b2d8364-2787-448b-8eca-7910cd7f9941" xmlns:ns3="ce9cda90-8a31-4a76-980a-64d44199b42d" targetNamespace="http://schemas.microsoft.com/office/2006/metadata/properties" ma:root="true" ma:fieldsID="b630e088622ea5ab5f05ddb1887861cc" ns2:_="" ns3:_="">
    <xsd:import namespace="5b2d8364-2787-448b-8eca-7910cd7f9941"/>
    <xsd:import namespace="ce9cda90-8a31-4a76-980a-64d44199b42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2d8364-2787-448b-8eca-7910cd7f99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9cda90-8a31-4a76-980a-64d44199b42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e9cda90-8a31-4a76-980a-64d44199b42d">
      <UserInfo>
        <DisplayName>Challatur, Praveen</DisplayName>
        <AccountId>182</AccountId>
        <AccountType/>
      </UserInfo>
      <UserInfo>
        <DisplayName>Jain, Manish (ACCENTURE)</DisplayName>
        <AccountId>173</AccountId>
        <AccountType/>
      </UserInfo>
      <UserInfo>
        <DisplayName>Chatterjee, Shubhadeep (ACCENTURE)</DisplayName>
        <AccountId>245</AccountId>
        <AccountType/>
      </UserInfo>
      <UserInfo>
        <DisplayName>Gupta, Sonalee (ACCENTURE)</DisplayName>
        <AccountId>225</AccountId>
        <AccountType/>
      </UserInfo>
    </SharedWithUsers>
  </documentManagement>
</p:properties>
</file>

<file path=customXml/itemProps1.xml><?xml version="1.0" encoding="utf-8"?>
<ds:datastoreItem xmlns:ds="http://schemas.openxmlformats.org/officeDocument/2006/customXml" ds:itemID="{99F18196-97D6-4518-8873-B893CA212DA1}">
  <ds:schemaRefs>
    <ds:schemaRef ds:uri="5b2d8364-2787-448b-8eca-7910cd7f9941"/>
    <ds:schemaRef ds:uri="ce9cda90-8a31-4a76-980a-64d44199b4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2F322FB-B7B8-4FBA-BA44-6F26D7E4F1FF}">
  <ds:schemaRefs>
    <ds:schemaRef ds:uri="http://schemas.microsoft.com/sharepoint/v3/contenttype/forms"/>
  </ds:schemaRefs>
</ds:datastoreItem>
</file>

<file path=customXml/itemProps3.xml><?xml version="1.0" encoding="utf-8"?>
<ds:datastoreItem xmlns:ds="http://schemas.openxmlformats.org/officeDocument/2006/customXml" ds:itemID="{1FFCC41D-D456-4164-BCF0-7ABCBFB35D43}">
  <ds:schemaRefs>
    <ds:schemaRef ds:uri="5b2d8364-2787-448b-8eca-7910cd7f9941"/>
    <ds:schemaRef ds:uri="ce9cda90-8a31-4a76-980a-64d44199b4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569bf4a9-87bd-4dbf-a36c-1db5158e5def}" enabled="1" method="Privileged" siteId="{ea80952e-a476-42d4-aaf4-5457852b0f7e}" contentBits="0"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BP - I&amp;E</Template>
  <TotalTime>15572</TotalTime>
  <Words>932</Words>
  <Application>Microsoft Macintosh PowerPoint</Application>
  <PresentationFormat>Widescreen</PresentationFormat>
  <Paragraphs>108</Paragraphs>
  <Slides>11</Slides>
  <Notes>7</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4" baseType="lpstr">
      <vt:lpstr>-apple-system</vt:lpstr>
      <vt:lpstr>Amazon Ember</vt:lpstr>
      <vt:lpstr>Amazon Ember Light</vt:lpstr>
      <vt:lpstr>Arial</vt:lpstr>
      <vt:lpstr>Arial (body)</vt:lpstr>
      <vt:lpstr>Calibri</vt:lpstr>
      <vt:lpstr>Univers for BP</vt:lpstr>
      <vt:lpstr>Univers for BP Light</vt:lpstr>
      <vt:lpstr>BP - I&amp;E</vt:lpstr>
      <vt:lpstr>5_BP - RC&amp;S</vt:lpstr>
      <vt:lpstr>3_BP - RC&amp;S</vt:lpstr>
      <vt:lpstr>1_BP - I&amp;E</vt:lpstr>
      <vt:lpstr>think-cell Slide</vt:lpstr>
      <vt:lpstr>PowerPoint Presentation</vt:lpstr>
      <vt:lpstr>Agenda</vt:lpstr>
      <vt:lpstr>How might we start identifying and remediating our Data Quality issues?</vt:lpstr>
      <vt:lpstr>What is the Data Quality Framework?</vt:lpstr>
      <vt:lpstr>Data Quality Framework - Architecture</vt:lpstr>
      <vt:lpstr>PowerPoint Presentation</vt:lpstr>
      <vt:lpstr>PowerPoint Presentation</vt:lpstr>
      <vt:lpstr>PowerPoint Presentation</vt:lpstr>
      <vt:lpstr>PowerPoint Presentation</vt:lpstr>
      <vt:lpstr>Proposed Data Quality visualisation dashboard – Prototype V1.0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Marko Suver</dc:creator>
  <cp:lastModifiedBy>Banerjee, Agnibesh (IBM ADC)</cp:lastModifiedBy>
  <cp:revision>27</cp:revision>
  <dcterms:created xsi:type="dcterms:W3CDTF">2022-09-05T10:19:20Z</dcterms:created>
  <dcterms:modified xsi:type="dcterms:W3CDTF">2023-06-11T13:00:13Z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0x0101000CB910846618A24C88543D46C019F835</vt:lpwstr>
  </property>
  <property fmtid="{D5CDD505-2E9C-101B-9397-08002B2CF9AE}" pid="3" name="MSIP_Label_988606b1-3bfc-435c-a1dc-89e627ae22de_Enabled">
    <vt:lpwstr>true</vt:lpwstr>
  </property>
  <property fmtid="{D5CDD505-2E9C-101B-9397-08002B2CF9AE}" pid="4" name="MSIP_Label_988606b1-3bfc-435c-a1dc-89e627ae22de_SetDate">
    <vt:lpwstr>2022-06-01T11:00:49Z</vt:lpwstr>
  </property>
  <property fmtid="{D5CDD505-2E9C-101B-9397-08002B2CF9AE}" pid="5" name="MSIP_Label_988606b1-3bfc-435c-a1dc-89e627ae22de_Method">
    <vt:lpwstr>Privileged</vt:lpwstr>
  </property>
  <property fmtid="{D5CDD505-2E9C-101B-9397-08002B2CF9AE}" pid="6" name="MSIP_Label_988606b1-3bfc-435c-a1dc-89e627ae22de_Name">
    <vt:lpwstr>988606b1-3bfc-435c-a1dc-89e627ae22de</vt:lpwstr>
  </property>
  <property fmtid="{D5CDD505-2E9C-101B-9397-08002B2CF9AE}" pid="7" name="MSIP_Label_988606b1-3bfc-435c-a1dc-89e627ae22de_SiteId">
    <vt:lpwstr>ea80952e-a476-42d4-aaf4-5457852b0f7e</vt:lpwstr>
  </property>
  <property fmtid="{D5CDD505-2E9C-101B-9397-08002B2CF9AE}" pid="8" name="MSIP_Label_988606b1-3bfc-435c-a1dc-89e627ae22de_ActionId">
    <vt:lpwstr>0f7e8406-81ca-447b-bada-66a4c99eb443</vt:lpwstr>
  </property>
  <property fmtid="{D5CDD505-2E9C-101B-9397-08002B2CF9AE}" pid="9" name="MSIP_Label_988606b1-3bfc-435c-a1dc-89e627ae22de_ContentBits">
    <vt:lpwstr>2</vt:lpwstr>
  </property>
</Properties>
</file>